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  <p:sldId id="263" r:id="rId3"/>
    <p:sldId id="257" r:id="rId4"/>
    <p:sldId id="260" r:id="rId5"/>
    <p:sldId id="261" r:id="rId6"/>
    <p:sldId id="262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5E7BDE-D388-6EA1-C633-AD6B6D18E127}" v="15" dt="2026-03-25T12:43:47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81" d="100"/>
          <a:sy n="81" d="100"/>
        </p:scale>
        <p:origin x="8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85158-0E8C-4353-A953-88BB3B5476F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354B17B-78B4-4A00-BF5C-941B8C0266EF}">
      <dgm:prSet/>
      <dgm:spPr/>
      <dgm:t>
        <a:bodyPr/>
        <a:lstStyle/>
        <a:p>
          <a:r>
            <a:rPr lang="en-US" dirty="0"/>
            <a:t>RRG is an informal group.  It consists of 100+ employee benefits lawyers who have been exploring ways to address lagging retirement savings by lower and moderate income workers since 2025.</a:t>
          </a:r>
        </a:p>
      </dgm:t>
    </dgm:pt>
    <dgm:pt modelId="{74DB0008-D539-4AFE-95FC-181450D2D90D}" type="parTrans" cxnId="{79B3DA5A-465A-4633-A088-BCD489AB7316}">
      <dgm:prSet/>
      <dgm:spPr/>
      <dgm:t>
        <a:bodyPr/>
        <a:lstStyle/>
        <a:p>
          <a:endParaRPr lang="en-US"/>
        </a:p>
      </dgm:t>
    </dgm:pt>
    <dgm:pt modelId="{E7699793-63E6-46B2-9CED-F209F3CDE338}" type="sibTrans" cxnId="{79B3DA5A-465A-4633-A088-BCD489AB7316}">
      <dgm:prSet/>
      <dgm:spPr/>
      <dgm:t>
        <a:bodyPr/>
        <a:lstStyle/>
        <a:p>
          <a:endParaRPr lang="en-US"/>
        </a:p>
      </dgm:t>
    </dgm:pt>
    <dgm:pt modelId="{1B9A1E68-AF5F-4970-994E-87ACD2BEDA42}">
      <dgm:prSet/>
      <dgm:spPr/>
      <dgm:t>
        <a:bodyPr/>
        <a:lstStyle/>
        <a:p>
          <a:r>
            <a:rPr lang="en-US"/>
            <a:t>RRG consists of American College of Employee Benefits Counsel members but is NOT affiliated with the ACEBC</a:t>
          </a:r>
        </a:p>
      </dgm:t>
    </dgm:pt>
    <dgm:pt modelId="{0B1D8EF9-ED08-4D2C-A9C1-761843DBC912}" type="parTrans" cxnId="{0BFBDBB9-0F01-41D1-B017-FB482575DAF0}">
      <dgm:prSet/>
      <dgm:spPr/>
      <dgm:t>
        <a:bodyPr/>
        <a:lstStyle/>
        <a:p>
          <a:endParaRPr lang="en-US"/>
        </a:p>
      </dgm:t>
    </dgm:pt>
    <dgm:pt modelId="{CBE6B11D-617F-49B4-B897-0B7936DF0F1E}" type="sibTrans" cxnId="{0BFBDBB9-0F01-41D1-B017-FB482575DAF0}">
      <dgm:prSet/>
      <dgm:spPr/>
      <dgm:t>
        <a:bodyPr/>
        <a:lstStyle/>
        <a:p>
          <a:endParaRPr lang="en-US"/>
        </a:p>
      </dgm:t>
    </dgm:pt>
    <dgm:pt modelId="{64CCD4DA-331B-494D-A39E-7E186A05395F}">
      <dgm:prSet/>
      <dgm:spPr/>
      <dgm:t>
        <a:bodyPr/>
        <a:lstStyle/>
        <a:p>
          <a:r>
            <a:rPr lang="en-US"/>
            <a:t>RRG has organized under five (5) subgroups: </a:t>
          </a:r>
        </a:p>
      </dgm:t>
    </dgm:pt>
    <dgm:pt modelId="{BAE0EF62-EA97-4B61-A233-AE4528D7CE36}" type="parTrans" cxnId="{DBB8E3F0-1423-403A-A53F-5B626B904288}">
      <dgm:prSet/>
      <dgm:spPr/>
      <dgm:t>
        <a:bodyPr/>
        <a:lstStyle/>
        <a:p>
          <a:endParaRPr lang="en-US"/>
        </a:p>
      </dgm:t>
    </dgm:pt>
    <dgm:pt modelId="{8BF8B8BF-FEFA-4058-AEB1-A980A0253E4A}" type="sibTrans" cxnId="{DBB8E3F0-1423-403A-A53F-5B626B904288}">
      <dgm:prSet/>
      <dgm:spPr/>
      <dgm:t>
        <a:bodyPr/>
        <a:lstStyle/>
        <a:p>
          <a:endParaRPr lang="en-US"/>
        </a:p>
      </dgm:t>
    </dgm:pt>
    <dgm:pt modelId="{8B0707FB-7750-40F8-90F1-F29091636B12}">
      <dgm:prSet/>
      <dgm:spPr/>
      <dgm:t>
        <a:bodyPr/>
        <a:lstStyle/>
        <a:p>
          <a:r>
            <a:rPr lang="en-US"/>
            <a:t>A.  IRAs</a:t>
          </a:r>
        </a:p>
      </dgm:t>
    </dgm:pt>
    <dgm:pt modelId="{A408D680-B37B-4205-A101-0207315B808F}" type="parTrans" cxnId="{BBA3EE88-EE5A-42EF-A22E-4030FE0426B3}">
      <dgm:prSet/>
      <dgm:spPr/>
      <dgm:t>
        <a:bodyPr/>
        <a:lstStyle/>
        <a:p>
          <a:endParaRPr lang="en-US"/>
        </a:p>
      </dgm:t>
    </dgm:pt>
    <dgm:pt modelId="{EAF2A964-DB6C-43A2-8F19-1CA8937AEDD9}" type="sibTrans" cxnId="{BBA3EE88-EE5A-42EF-A22E-4030FE0426B3}">
      <dgm:prSet/>
      <dgm:spPr/>
      <dgm:t>
        <a:bodyPr/>
        <a:lstStyle/>
        <a:p>
          <a:endParaRPr lang="en-US"/>
        </a:p>
      </dgm:t>
    </dgm:pt>
    <dgm:pt modelId="{FDBC971A-1943-48E4-A3D8-0B31BD01E166}">
      <dgm:prSet/>
      <dgm:spPr/>
      <dgm:t>
        <a:bodyPr/>
        <a:lstStyle/>
        <a:p>
          <a:r>
            <a:rPr lang="en-US"/>
            <a:t>B.  Defined Contribution plans</a:t>
          </a:r>
        </a:p>
      </dgm:t>
    </dgm:pt>
    <dgm:pt modelId="{26C589FD-150D-4258-AEE2-03537D132078}" type="parTrans" cxnId="{0C729804-AD0A-4ECA-B99C-6844C419ED32}">
      <dgm:prSet/>
      <dgm:spPr/>
      <dgm:t>
        <a:bodyPr/>
        <a:lstStyle/>
        <a:p>
          <a:endParaRPr lang="en-US"/>
        </a:p>
      </dgm:t>
    </dgm:pt>
    <dgm:pt modelId="{3A18430B-C23D-4DD1-A2CF-CCC2BD3CB041}" type="sibTrans" cxnId="{0C729804-AD0A-4ECA-B99C-6844C419ED32}">
      <dgm:prSet/>
      <dgm:spPr/>
      <dgm:t>
        <a:bodyPr/>
        <a:lstStyle/>
        <a:p>
          <a:endParaRPr lang="en-US"/>
        </a:p>
      </dgm:t>
    </dgm:pt>
    <dgm:pt modelId="{77D3B0B6-C8A1-460A-B7B9-E15D4A13E1CA}">
      <dgm:prSet/>
      <dgm:spPr/>
      <dgm:t>
        <a:bodyPr/>
        <a:lstStyle/>
        <a:p>
          <a:r>
            <a:rPr lang="en-US"/>
            <a:t>C. Defined Benefit plans</a:t>
          </a:r>
        </a:p>
      </dgm:t>
    </dgm:pt>
    <dgm:pt modelId="{229398F4-E971-42B8-BD55-0A4E4437DB6A}" type="parTrans" cxnId="{6ABE397D-AF39-4C58-94B7-EFDA6340C82D}">
      <dgm:prSet/>
      <dgm:spPr/>
      <dgm:t>
        <a:bodyPr/>
        <a:lstStyle/>
        <a:p>
          <a:endParaRPr lang="en-US"/>
        </a:p>
      </dgm:t>
    </dgm:pt>
    <dgm:pt modelId="{B531B5C3-5631-46A6-8E13-E7B4101E9107}" type="sibTrans" cxnId="{6ABE397D-AF39-4C58-94B7-EFDA6340C82D}">
      <dgm:prSet/>
      <dgm:spPr/>
      <dgm:t>
        <a:bodyPr/>
        <a:lstStyle/>
        <a:p>
          <a:endParaRPr lang="en-US"/>
        </a:p>
      </dgm:t>
    </dgm:pt>
    <dgm:pt modelId="{B6819BB5-A8BB-4119-B42B-A0FAC6B961C5}">
      <dgm:prSet/>
      <dgm:spPr/>
      <dgm:t>
        <a:bodyPr/>
        <a:lstStyle/>
        <a:p>
          <a:r>
            <a:rPr lang="en-US"/>
            <a:t>D.  Education</a:t>
          </a:r>
        </a:p>
      </dgm:t>
    </dgm:pt>
    <dgm:pt modelId="{42E2C836-9768-48CF-A220-6DC0AC51E1F4}" type="parTrans" cxnId="{7E0D8C8A-1684-44B7-AF8A-3C33810AD77D}">
      <dgm:prSet/>
      <dgm:spPr/>
      <dgm:t>
        <a:bodyPr/>
        <a:lstStyle/>
        <a:p>
          <a:endParaRPr lang="en-US"/>
        </a:p>
      </dgm:t>
    </dgm:pt>
    <dgm:pt modelId="{09C4B424-54FA-4FCE-AEA7-DF547F4BCAD9}" type="sibTrans" cxnId="{7E0D8C8A-1684-44B7-AF8A-3C33810AD77D}">
      <dgm:prSet/>
      <dgm:spPr/>
      <dgm:t>
        <a:bodyPr/>
        <a:lstStyle/>
        <a:p>
          <a:endParaRPr lang="en-US"/>
        </a:p>
      </dgm:t>
    </dgm:pt>
    <dgm:pt modelId="{EA70D52A-90AF-4622-8279-E1C8E7F02C81}">
      <dgm:prSet/>
      <dgm:spPr/>
      <dgm:t>
        <a:bodyPr/>
        <a:lstStyle/>
        <a:p>
          <a:r>
            <a:rPr lang="en-US"/>
            <a:t>E.  Equity</a:t>
          </a:r>
        </a:p>
      </dgm:t>
    </dgm:pt>
    <dgm:pt modelId="{7E59BB31-F623-4AA0-8BDC-D074941DB54B}" type="parTrans" cxnId="{2A3385E7-3BB1-42FD-A920-155DBDBB6B5C}">
      <dgm:prSet/>
      <dgm:spPr/>
      <dgm:t>
        <a:bodyPr/>
        <a:lstStyle/>
        <a:p>
          <a:endParaRPr lang="en-US"/>
        </a:p>
      </dgm:t>
    </dgm:pt>
    <dgm:pt modelId="{1C14137E-3646-470D-821B-5892D4E4E7AF}" type="sibTrans" cxnId="{2A3385E7-3BB1-42FD-A920-155DBDBB6B5C}">
      <dgm:prSet/>
      <dgm:spPr/>
      <dgm:t>
        <a:bodyPr/>
        <a:lstStyle/>
        <a:p>
          <a:endParaRPr lang="en-US"/>
        </a:p>
      </dgm:t>
    </dgm:pt>
    <dgm:pt modelId="{F909EC1D-930B-2945-AF1B-9885EABEBB64}" type="pres">
      <dgm:prSet presAssocID="{A2985158-0E8C-4353-A953-88BB3B5476F1}" presName="linear" presStyleCnt="0">
        <dgm:presLayoutVars>
          <dgm:animLvl val="lvl"/>
          <dgm:resizeHandles val="exact"/>
        </dgm:presLayoutVars>
      </dgm:prSet>
      <dgm:spPr/>
    </dgm:pt>
    <dgm:pt modelId="{225C3020-5B77-A341-8C89-D4076A48462E}" type="pres">
      <dgm:prSet presAssocID="{3354B17B-78B4-4A00-BF5C-941B8C0266EF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8C71B833-EEBA-3E4F-A233-B2AE526123D2}" type="pres">
      <dgm:prSet presAssocID="{E7699793-63E6-46B2-9CED-F209F3CDE338}" presName="spacer" presStyleCnt="0"/>
      <dgm:spPr/>
    </dgm:pt>
    <dgm:pt modelId="{61E93554-EAC9-4B4B-AFA1-7CEE334B0967}" type="pres">
      <dgm:prSet presAssocID="{1B9A1E68-AF5F-4970-994E-87ACD2BEDA42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A7D237B-4E50-C544-A3B0-9DEE5EA421CD}" type="pres">
      <dgm:prSet presAssocID="{CBE6B11D-617F-49B4-B897-0B7936DF0F1E}" presName="spacer" presStyleCnt="0"/>
      <dgm:spPr/>
    </dgm:pt>
    <dgm:pt modelId="{9F31C5F4-1268-BB44-93D4-5B7429F8F6DF}" type="pres">
      <dgm:prSet presAssocID="{64CCD4DA-331B-494D-A39E-7E186A05395F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1477266F-1BDA-C248-84F6-6A6E844DADF6}" type="pres">
      <dgm:prSet presAssocID="{8BF8B8BF-FEFA-4058-AEB1-A980A0253E4A}" presName="spacer" presStyleCnt="0"/>
      <dgm:spPr/>
    </dgm:pt>
    <dgm:pt modelId="{3BED3599-CFB8-384E-B1E0-79A34BFB6877}" type="pres">
      <dgm:prSet presAssocID="{8B0707FB-7750-40F8-90F1-F29091636B1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6A853622-02F4-7940-9FCD-C8FFCCEEC995}" type="pres">
      <dgm:prSet presAssocID="{EAF2A964-DB6C-43A2-8F19-1CA8937AEDD9}" presName="spacer" presStyleCnt="0"/>
      <dgm:spPr/>
    </dgm:pt>
    <dgm:pt modelId="{C68BBD50-5ECE-C048-8D71-4B745636D992}" type="pres">
      <dgm:prSet presAssocID="{FDBC971A-1943-48E4-A3D8-0B31BD01E166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020DDB65-0515-1E4D-8654-5B7DD4C16F74}" type="pres">
      <dgm:prSet presAssocID="{3A18430B-C23D-4DD1-A2CF-CCC2BD3CB041}" presName="spacer" presStyleCnt="0"/>
      <dgm:spPr/>
    </dgm:pt>
    <dgm:pt modelId="{46CF91EC-8C39-9646-A753-4FB9E2C51E3D}" type="pres">
      <dgm:prSet presAssocID="{77D3B0B6-C8A1-460A-B7B9-E15D4A13E1CA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893516A9-CE51-0B4A-AA99-9726F3745669}" type="pres">
      <dgm:prSet presAssocID="{B531B5C3-5631-46A6-8E13-E7B4101E9107}" presName="spacer" presStyleCnt="0"/>
      <dgm:spPr/>
    </dgm:pt>
    <dgm:pt modelId="{8E6E0424-C825-C242-9E79-D689B5650C8A}" type="pres">
      <dgm:prSet presAssocID="{B6819BB5-A8BB-4119-B42B-A0FAC6B961C5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23C1EA51-711F-D848-B126-D5E057748433}" type="pres">
      <dgm:prSet presAssocID="{09C4B424-54FA-4FCE-AEA7-DF547F4BCAD9}" presName="spacer" presStyleCnt="0"/>
      <dgm:spPr/>
    </dgm:pt>
    <dgm:pt modelId="{662E0C03-1DD5-6A4D-950B-2D9C2BEF552F}" type="pres">
      <dgm:prSet presAssocID="{EA70D52A-90AF-4622-8279-E1C8E7F02C8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0C729804-AD0A-4ECA-B99C-6844C419ED32}" srcId="{A2985158-0E8C-4353-A953-88BB3B5476F1}" destId="{FDBC971A-1943-48E4-A3D8-0B31BD01E166}" srcOrd="4" destOrd="0" parTransId="{26C589FD-150D-4258-AEE2-03537D132078}" sibTransId="{3A18430B-C23D-4DD1-A2CF-CCC2BD3CB041}"/>
    <dgm:cxn modelId="{8F4D3B06-535A-974E-9177-12556C328B50}" type="presOf" srcId="{8B0707FB-7750-40F8-90F1-F29091636B12}" destId="{3BED3599-CFB8-384E-B1E0-79A34BFB6877}" srcOrd="0" destOrd="0" presId="urn:microsoft.com/office/officeart/2005/8/layout/vList2"/>
    <dgm:cxn modelId="{2583F52E-6743-9A4B-9043-14C9AB54B758}" type="presOf" srcId="{1B9A1E68-AF5F-4970-994E-87ACD2BEDA42}" destId="{61E93554-EAC9-4B4B-AFA1-7CEE334B0967}" srcOrd="0" destOrd="0" presId="urn:microsoft.com/office/officeart/2005/8/layout/vList2"/>
    <dgm:cxn modelId="{3AC7BD3A-FC76-5045-AC43-74749D60ACB8}" type="presOf" srcId="{B6819BB5-A8BB-4119-B42B-A0FAC6B961C5}" destId="{8E6E0424-C825-C242-9E79-D689B5650C8A}" srcOrd="0" destOrd="0" presId="urn:microsoft.com/office/officeart/2005/8/layout/vList2"/>
    <dgm:cxn modelId="{2C1CD343-2140-954A-AEE5-ECE029E05A57}" type="presOf" srcId="{FDBC971A-1943-48E4-A3D8-0B31BD01E166}" destId="{C68BBD50-5ECE-C048-8D71-4B745636D992}" srcOrd="0" destOrd="0" presId="urn:microsoft.com/office/officeart/2005/8/layout/vList2"/>
    <dgm:cxn modelId="{48D90776-0AAD-B144-B996-F9DF8B387597}" type="presOf" srcId="{3354B17B-78B4-4A00-BF5C-941B8C0266EF}" destId="{225C3020-5B77-A341-8C89-D4076A48462E}" srcOrd="0" destOrd="0" presId="urn:microsoft.com/office/officeart/2005/8/layout/vList2"/>
    <dgm:cxn modelId="{79B3DA5A-465A-4633-A088-BCD489AB7316}" srcId="{A2985158-0E8C-4353-A953-88BB3B5476F1}" destId="{3354B17B-78B4-4A00-BF5C-941B8C0266EF}" srcOrd="0" destOrd="0" parTransId="{74DB0008-D539-4AFE-95FC-181450D2D90D}" sibTransId="{E7699793-63E6-46B2-9CED-F209F3CDE338}"/>
    <dgm:cxn modelId="{6ABE397D-AF39-4C58-94B7-EFDA6340C82D}" srcId="{A2985158-0E8C-4353-A953-88BB3B5476F1}" destId="{77D3B0B6-C8A1-460A-B7B9-E15D4A13E1CA}" srcOrd="5" destOrd="0" parTransId="{229398F4-E971-42B8-BD55-0A4E4437DB6A}" sibTransId="{B531B5C3-5631-46A6-8E13-E7B4101E9107}"/>
    <dgm:cxn modelId="{2E7F3281-5BC5-7D44-9024-5D4F0AB34239}" type="presOf" srcId="{77D3B0B6-C8A1-460A-B7B9-E15D4A13E1CA}" destId="{46CF91EC-8C39-9646-A753-4FB9E2C51E3D}" srcOrd="0" destOrd="0" presId="urn:microsoft.com/office/officeart/2005/8/layout/vList2"/>
    <dgm:cxn modelId="{F660D884-E1FF-8842-A2FB-C92712F8991B}" type="presOf" srcId="{A2985158-0E8C-4353-A953-88BB3B5476F1}" destId="{F909EC1D-930B-2945-AF1B-9885EABEBB64}" srcOrd="0" destOrd="0" presId="urn:microsoft.com/office/officeart/2005/8/layout/vList2"/>
    <dgm:cxn modelId="{59B5F487-34A5-154A-8712-1E2955BCE40C}" type="presOf" srcId="{EA70D52A-90AF-4622-8279-E1C8E7F02C81}" destId="{662E0C03-1DD5-6A4D-950B-2D9C2BEF552F}" srcOrd="0" destOrd="0" presId="urn:microsoft.com/office/officeart/2005/8/layout/vList2"/>
    <dgm:cxn modelId="{BBA3EE88-EE5A-42EF-A22E-4030FE0426B3}" srcId="{A2985158-0E8C-4353-A953-88BB3B5476F1}" destId="{8B0707FB-7750-40F8-90F1-F29091636B12}" srcOrd="3" destOrd="0" parTransId="{A408D680-B37B-4205-A101-0207315B808F}" sibTransId="{EAF2A964-DB6C-43A2-8F19-1CA8937AEDD9}"/>
    <dgm:cxn modelId="{7E0D8C8A-1684-44B7-AF8A-3C33810AD77D}" srcId="{A2985158-0E8C-4353-A953-88BB3B5476F1}" destId="{B6819BB5-A8BB-4119-B42B-A0FAC6B961C5}" srcOrd="6" destOrd="0" parTransId="{42E2C836-9768-48CF-A220-6DC0AC51E1F4}" sibTransId="{09C4B424-54FA-4FCE-AEA7-DF547F4BCAD9}"/>
    <dgm:cxn modelId="{0BFBDBB9-0F01-41D1-B017-FB482575DAF0}" srcId="{A2985158-0E8C-4353-A953-88BB3B5476F1}" destId="{1B9A1E68-AF5F-4970-994E-87ACD2BEDA42}" srcOrd="1" destOrd="0" parTransId="{0B1D8EF9-ED08-4D2C-A9C1-761843DBC912}" sibTransId="{CBE6B11D-617F-49B4-B897-0B7936DF0F1E}"/>
    <dgm:cxn modelId="{ACADAECA-CAEC-3644-B5B6-D3A3C733F4A6}" type="presOf" srcId="{64CCD4DA-331B-494D-A39E-7E186A05395F}" destId="{9F31C5F4-1268-BB44-93D4-5B7429F8F6DF}" srcOrd="0" destOrd="0" presId="urn:microsoft.com/office/officeart/2005/8/layout/vList2"/>
    <dgm:cxn modelId="{2A3385E7-3BB1-42FD-A920-155DBDBB6B5C}" srcId="{A2985158-0E8C-4353-A953-88BB3B5476F1}" destId="{EA70D52A-90AF-4622-8279-E1C8E7F02C81}" srcOrd="7" destOrd="0" parTransId="{7E59BB31-F623-4AA0-8BDC-D074941DB54B}" sibTransId="{1C14137E-3646-470D-821B-5892D4E4E7AF}"/>
    <dgm:cxn modelId="{DBB8E3F0-1423-403A-A53F-5B626B904288}" srcId="{A2985158-0E8C-4353-A953-88BB3B5476F1}" destId="{64CCD4DA-331B-494D-A39E-7E186A05395F}" srcOrd="2" destOrd="0" parTransId="{BAE0EF62-EA97-4B61-A233-AE4528D7CE36}" sibTransId="{8BF8B8BF-FEFA-4058-AEB1-A980A0253E4A}"/>
    <dgm:cxn modelId="{DA84F65A-444E-F740-985E-0D85A8480027}" type="presParOf" srcId="{F909EC1D-930B-2945-AF1B-9885EABEBB64}" destId="{225C3020-5B77-A341-8C89-D4076A48462E}" srcOrd="0" destOrd="0" presId="urn:microsoft.com/office/officeart/2005/8/layout/vList2"/>
    <dgm:cxn modelId="{B742AFB3-DB8B-D943-BED0-302C4E0A04C3}" type="presParOf" srcId="{F909EC1D-930B-2945-AF1B-9885EABEBB64}" destId="{8C71B833-EEBA-3E4F-A233-B2AE526123D2}" srcOrd="1" destOrd="0" presId="urn:microsoft.com/office/officeart/2005/8/layout/vList2"/>
    <dgm:cxn modelId="{A4DC3030-8E74-A543-83E8-EA7E13036DDE}" type="presParOf" srcId="{F909EC1D-930B-2945-AF1B-9885EABEBB64}" destId="{61E93554-EAC9-4B4B-AFA1-7CEE334B0967}" srcOrd="2" destOrd="0" presId="urn:microsoft.com/office/officeart/2005/8/layout/vList2"/>
    <dgm:cxn modelId="{A7CB7BEB-7A6B-B34F-BCA4-E14735748CBC}" type="presParOf" srcId="{F909EC1D-930B-2945-AF1B-9885EABEBB64}" destId="{AA7D237B-4E50-C544-A3B0-9DEE5EA421CD}" srcOrd="3" destOrd="0" presId="urn:microsoft.com/office/officeart/2005/8/layout/vList2"/>
    <dgm:cxn modelId="{A7E61851-B347-8F41-9241-A17CCC44F68A}" type="presParOf" srcId="{F909EC1D-930B-2945-AF1B-9885EABEBB64}" destId="{9F31C5F4-1268-BB44-93D4-5B7429F8F6DF}" srcOrd="4" destOrd="0" presId="urn:microsoft.com/office/officeart/2005/8/layout/vList2"/>
    <dgm:cxn modelId="{5F97D911-7974-B545-AF32-5A46C0F1D954}" type="presParOf" srcId="{F909EC1D-930B-2945-AF1B-9885EABEBB64}" destId="{1477266F-1BDA-C248-84F6-6A6E844DADF6}" srcOrd="5" destOrd="0" presId="urn:microsoft.com/office/officeart/2005/8/layout/vList2"/>
    <dgm:cxn modelId="{0C960E0B-E376-8B41-9B70-595DF4A23B2E}" type="presParOf" srcId="{F909EC1D-930B-2945-AF1B-9885EABEBB64}" destId="{3BED3599-CFB8-384E-B1E0-79A34BFB6877}" srcOrd="6" destOrd="0" presId="urn:microsoft.com/office/officeart/2005/8/layout/vList2"/>
    <dgm:cxn modelId="{B3B4CB4E-DA0E-A549-8B48-1AD6EA75F4EA}" type="presParOf" srcId="{F909EC1D-930B-2945-AF1B-9885EABEBB64}" destId="{6A853622-02F4-7940-9FCD-C8FFCCEEC995}" srcOrd="7" destOrd="0" presId="urn:microsoft.com/office/officeart/2005/8/layout/vList2"/>
    <dgm:cxn modelId="{92D51978-E30F-4D45-A170-E88EC0B05811}" type="presParOf" srcId="{F909EC1D-930B-2945-AF1B-9885EABEBB64}" destId="{C68BBD50-5ECE-C048-8D71-4B745636D992}" srcOrd="8" destOrd="0" presId="urn:microsoft.com/office/officeart/2005/8/layout/vList2"/>
    <dgm:cxn modelId="{F7F2E9A8-8D3E-3C4D-9DB6-6D253F9961C2}" type="presParOf" srcId="{F909EC1D-930B-2945-AF1B-9885EABEBB64}" destId="{020DDB65-0515-1E4D-8654-5B7DD4C16F74}" srcOrd="9" destOrd="0" presId="urn:microsoft.com/office/officeart/2005/8/layout/vList2"/>
    <dgm:cxn modelId="{B9AAD8F8-6E80-3C4C-9F7C-6668A22C9395}" type="presParOf" srcId="{F909EC1D-930B-2945-AF1B-9885EABEBB64}" destId="{46CF91EC-8C39-9646-A753-4FB9E2C51E3D}" srcOrd="10" destOrd="0" presId="urn:microsoft.com/office/officeart/2005/8/layout/vList2"/>
    <dgm:cxn modelId="{447513D2-3CD1-504A-85D4-6450C8125C3F}" type="presParOf" srcId="{F909EC1D-930B-2945-AF1B-9885EABEBB64}" destId="{893516A9-CE51-0B4A-AA99-9726F3745669}" srcOrd="11" destOrd="0" presId="urn:microsoft.com/office/officeart/2005/8/layout/vList2"/>
    <dgm:cxn modelId="{8AE50064-8535-4341-997B-A327C5502D2D}" type="presParOf" srcId="{F909EC1D-930B-2945-AF1B-9885EABEBB64}" destId="{8E6E0424-C825-C242-9E79-D689B5650C8A}" srcOrd="12" destOrd="0" presId="urn:microsoft.com/office/officeart/2005/8/layout/vList2"/>
    <dgm:cxn modelId="{A99CDC24-BF19-C44D-84A9-8EF9634D2B8B}" type="presParOf" srcId="{F909EC1D-930B-2945-AF1B-9885EABEBB64}" destId="{23C1EA51-711F-D848-B126-D5E057748433}" srcOrd="13" destOrd="0" presId="urn:microsoft.com/office/officeart/2005/8/layout/vList2"/>
    <dgm:cxn modelId="{8F56DC34-6A3D-BF4F-9E92-4051D7CA8957}" type="presParOf" srcId="{F909EC1D-930B-2945-AF1B-9885EABEBB64}" destId="{662E0C03-1DD5-6A4D-950B-2D9C2BEF552F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AFABE9-9928-461A-9383-B58C457DB0F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1F1FA0C-2ADA-417D-90B2-40FD8374939E}">
      <dgm:prSet/>
      <dgm:spPr/>
      <dgm:t>
        <a:bodyPr/>
        <a:lstStyle/>
        <a:p>
          <a:r>
            <a:rPr lang="en-US"/>
            <a:t>Concerns Include:</a:t>
          </a:r>
        </a:p>
      </dgm:t>
    </dgm:pt>
    <dgm:pt modelId="{8A04CB39-C452-481D-98AB-BCDC69B2E7F9}" type="parTrans" cxnId="{DE810CFB-2B9F-4B92-9BF6-D1C701C4BE97}">
      <dgm:prSet/>
      <dgm:spPr/>
      <dgm:t>
        <a:bodyPr/>
        <a:lstStyle/>
        <a:p>
          <a:endParaRPr lang="en-US"/>
        </a:p>
      </dgm:t>
    </dgm:pt>
    <dgm:pt modelId="{15DE6B45-3976-46BF-B512-2D020BDB6F77}" type="sibTrans" cxnId="{DE810CFB-2B9F-4B92-9BF6-D1C701C4BE97}">
      <dgm:prSet/>
      <dgm:spPr/>
      <dgm:t>
        <a:bodyPr/>
        <a:lstStyle/>
        <a:p>
          <a:endParaRPr lang="en-US"/>
        </a:p>
      </dgm:t>
    </dgm:pt>
    <dgm:pt modelId="{219A6289-F284-41D6-BDDC-F527CE70A3F6}">
      <dgm:prSet/>
      <dgm:spPr/>
      <dgm:t>
        <a:bodyPr/>
        <a:lstStyle/>
        <a:p>
          <a:r>
            <a:rPr lang="en-US"/>
            <a:t>A.  </a:t>
          </a:r>
          <a:r>
            <a:rPr lang="en-US" dirty="0"/>
            <a:t>IRA Rollover Decisions</a:t>
          </a:r>
        </a:p>
      </dgm:t>
    </dgm:pt>
    <dgm:pt modelId="{72F83FD4-2BEA-4006-AFEA-C3CFFDC8D7FE}" type="parTrans" cxnId="{4AC4C54A-64B0-4D79-951F-763D178B1CC3}">
      <dgm:prSet/>
      <dgm:spPr/>
      <dgm:t>
        <a:bodyPr/>
        <a:lstStyle/>
        <a:p>
          <a:endParaRPr lang="en-US"/>
        </a:p>
      </dgm:t>
    </dgm:pt>
    <dgm:pt modelId="{3539B4F8-EABD-4880-8A84-0009213FC96E}" type="sibTrans" cxnId="{4AC4C54A-64B0-4D79-951F-763D178B1CC3}">
      <dgm:prSet/>
      <dgm:spPr/>
      <dgm:t>
        <a:bodyPr/>
        <a:lstStyle/>
        <a:p>
          <a:endParaRPr lang="en-US"/>
        </a:p>
      </dgm:t>
    </dgm:pt>
    <dgm:pt modelId="{3E33B7E7-6E5F-4342-937E-5395BE0F3DD4}">
      <dgm:prSet/>
      <dgm:spPr/>
      <dgm:t>
        <a:bodyPr/>
        <a:lstStyle/>
        <a:p>
          <a:r>
            <a:rPr lang="en-US"/>
            <a:t>B.  Avoiding leakage</a:t>
          </a:r>
        </a:p>
      </dgm:t>
    </dgm:pt>
    <dgm:pt modelId="{84B9756B-9D09-412C-A56E-DC5ADA465B40}" type="parTrans" cxnId="{C353FBC8-3103-4610-BCDF-6D1E9B5670D4}">
      <dgm:prSet/>
      <dgm:spPr/>
      <dgm:t>
        <a:bodyPr/>
        <a:lstStyle/>
        <a:p>
          <a:endParaRPr lang="en-US"/>
        </a:p>
      </dgm:t>
    </dgm:pt>
    <dgm:pt modelId="{D6130C42-350A-49A3-82E6-B091D390EF19}" type="sibTrans" cxnId="{C353FBC8-3103-4610-BCDF-6D1E9B5670D4}">
      <dgm:prSet/>
      <dgm:spPr/>
      <dgm:t>
        <a:bodyPr/>
        <a:lstStyle/>
        <a:p>
          <a:endParaRPr lang="en-US"/>
        </a:p>
      </dgm:t>
    </dgm:pt>
    <dgm:pt modelId="{F5FEB4F7-7CA3-44E1-B0BB-A3AE7920E0C2}">
      <dgm:prSet/>
      <dgm:spPr/>
      <dgm:t>
        <a:bodyPr/>
        <a:lstStyle/>
        <a:p>
          <a:r>
            <a:rPr lang="en-US"/>
            <a:t>C.  Lack of fiduciary protections with IRAs</a:t>
          </a:r>
        </a:p>
      </dgm:t>
    </dgm:pt>
    <dgm:pt modelId="{63F6BFC6-6B88-4305-A814-78BC2D171EE1}" type="parTrans" cxnId="{E6200036-FC7D-46CE-9895-8BD3AB60C69D}">
      <dgm:prSet/>
      <dgm:spPr/>
      <dgm:t>
        <a:bodyPr/>
        <a:lstStyle/>
        <a:p>
          <a:endParaRPr lang="en-US"/>
        </a:p>
      </dgm:t>
    </dgm:pt>
    <dgm:pt modelId="{EACF30DA-8D58-4E3A-A4FB-7CBBEF544A6C}" type="sibTrans" cxnId="{E6200036-FC7D-46CE-9895-8BD3AB60C69D}">
      <dgm:prSet/>
      <dgm:spPr/>
      <dgm:t>
        <a:bodyPr/>
        <a:lstStyle/>
        <a:p>
          <a:endParaRPr lang="en-US"/>
        </a:p>
      </dgm:t>
    </dgm:pt>
    <dgm:pt modelId="{30102D57-1A04-4F09-8670-165C23F55E8F}">
      <dgm:prSet/>
      <dgm:spPr/>
      <dgm:t>
        <a:bodyPr/>
        <a:lstStyle/>
        <a:p>
          <a:r>
            <a:rPr lang="en-US"/>
            <a:t>D.  More regulatory support for IRA owners</a:t>
          </a:r>
        </a:p>
      </dgm:t>
    </dgm:pt>
    <dgm:pt modelId="{FAA38BB6-4E6D-4999-9D66-C1A2005BFC70}" type="parTrans" cxnId="{0601F305-29B1-424F-9D36-7BFB0FF08E41}">
      <dgm:prSet/>
      <dgm:spPr/>
      <dgm:t>
        <a:bodyPr/>
        <a:lstStyle/>
        <a:p>
          <a:endParaRPr lang="en-US"/>
        </a:p>
      </dgm:t>
    </dgm:pt>
    <dgm:pt modelId="{6F6E0A36-F557-449D-898A-E4F7EE0E3D5E}" type="sibTrans" cxnId="{0601F305-29B1-424F-9D36-7BFB0FF08E41}">
      <dgm:prSet/>
      <dgm:spPr/>
      <dgm:t>
        <a:bodyPr/>
        <a:lstStyle/>
        <a:p>
          <a:endParaRPr lang="en-US"/>
        </a:p>
      </dgm:t>
    </dgm:pt>
    <dgm:pt modelId="{0F3E4FE1-8B10-FD41-9A72-B394E04E564B}">
      <dgm:prSet/>
      <dgm:spPr/>
      <dgm:t>
        <a:bodyPr/>
        <a:lstStyle/>
        <a:p>
          <a:r>
            <a:rPr lang="en-US"/>
            <a:t>E. Escheatment of IRA accounts</a:t>
          </a:r>
        </a:p>
      </dgm:t>
    </dgm:pt>
    <dgm:pt modelId="{5B27D500-EC73-594D-82A3-C6073B77F140}" type="parTrans" cxnId="{1C9FD08C-CF26-7649-B7F9-FB88D5DCDC02}">
      <dgm:prSet/>
      <dgm:spPr/>
      <dgm:t>
        <a:bodyPr/>
        <a:lstStyle/>
        <a:p>
          <a:endParaRPr lang="en-US"/>
        </a:p>
      </dgm:t>
    </dgm:pt>
    <dgm:pt modelId="{B1E58478-9A5D-E848-AC03-E86DDE83FC40}" type="sibTrans" cxnId="{1C9FD08C-CF26-7649-B7F9-FB88D5DCDC02}">
      <dgm:prSet/>
      <dgm:spPr/>
      <dgm:t>
        <a:bodyPr/>
        <a:lstStyle/>
        <a:p>
          <a:endParaRPr lang="en-US"/>
        </a:p>
      </dgm:t>
    </dgm:pt>
    <dgm:pt modelId="{2D10C7BC-5725-A54C-8E8F-D423C4F3BCCB}">
      <dgm:prSet/>
      <dgm:spPr/>
      <dgm:t>
        <a:bodyPr/>
        <a:lstStyle/>
        <a:p>
          <a:r>
            <a:rPr lang="en-US"/>
            <a:t>F. High costs (misses the economies of scale)</a:t>
          </a:r>
        </a:p>
      </dgm:t>
    </dgm:pt>
    <dgm:pt modelId="{CD640C76-C01A-1F48-BAFC-9298D3D9407D}" type="parTrans" cxnId="{65166C51-AB00-8444-A607-230B748225BD}">
      <dgm:prSet/>
      <dgm:spPr/>
      <dgm:t>
        <a:bodyPr/>
        <a:lstStyle/>
        <a:p>
          <a:endParaRPr lang="en-US"/>
        </a:p>
      </dgm:t>
    </dgm:pt>
    <dgm:pt modelId="{49654F07-F947-9E45-BD31-C4AEF4F70F56}" type="sibTrans" cxnId="{65166C51-AB00-8444-A607-230B748225BD}">
      <dgm:prSet/>
      <dgm:spPr/>
      <dgm:t>
        <a:bodyPr/>
        <a:lstStyle/>
        <a:p>
          <a:endParaRPr lang="en-US"/>
        </a:p>
      </dgm:t>
    </dgm:pt>
    <dgm:pt modelId="{699291DB-55A2-7442-A80B-440D83F0F917}" type="pres">
      <dgm:prSet presAssocID="{2FAFABE9-9928-461A-9383-B58C457DB0F5}" presName="linear" presStyleCnt="0">
        <dgm:presLayoutVars>
          <dgm:animLvl val="lvl"/>
          <dgm:resizeHandles val="exact"/>
        </dgm:presLayoutVars>
      </dgm:prSet>
      <dgm:spPr/>
    </dgm:pt>
    <dgm:pt modelId="{7A0A04E3-AA42-2848-BDBC-002FA77763B1}" type="pres">
      <dgm:prSet presAssocID="{C1F1FA0C-2ADA-417D-90B2-40FD8374939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3BE97DB-3CD7-1945-961A-6ED19925506E}" type="pres">
      <dgm:prSet presAssocID="{15DE6B45-3976-46BF-B512-2D020BDB6F77}" presName="spacer" presStyleCnt="0"/>
      <dgm:spPr/>
    </dgm:pt>
    <dgm:pt modelId="{E4331B74-1DEE-534B-B04B-61ACDC2965F5}" type="pres">
      <dgm:prSet presAssocID="{219A6289-F284-41D6-BDDC-F527CE70A3F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581F0D7-7A8B-E84A-B473-AA7AA4DEADF5}" type="pres">
      <dgm:prSet presAssocID="{3539B4F8-EABD-4880-8A84-0009213FC96E}" presName="spacer" presStyleCnt="0"/>
      <dgm:spPr/>
    </dgm:pt>
    <dgm:pt modelId="{71CFE32A-8483-7241-B2B9-27AAC7ADD10B}" type="pres">
      <dgm:prSet presAssocID="{3E33B7E7-6E5F-4342-937E-5395BE0F3DD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ED66A84-FE59-694F-B543-39F4227C3653}" type="pres">
      <dgm:prSet presAssocID="{D6130C42-350A-49A3-82E6-B091D390EF19}" presName="spacer" presStyleCnt="0"/>
      <dgm:spPr/>
    </dgm:pt>
    <dgm:pt modelId="{4EBFBACB-4A7D-B842-83C2-889F43777338}" type="pres">
      <dgm:prSet presAssocID="{F5FEB4F7-7CA3-44E1-B0BB-A3AE7920E0C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34FC50B-7932-6B48-B1D1-4B29EA8531C5}" type="pres">
      <dgm:prSet presAssocID="{EACF30DA-8D58-4E3A-A4FB-7CBBEF544A6C}" presName="spacer" presStyleCnt="0"/>
      <dgm:spPr/>
    </dgm:pt>
    <dgm:pt modelId="{F0C273FA-3D72-C741-A070-14B3B122C6DB}" type="pres">
      <dgm:prSet presAssocID="{30102D57-1A04-4F09-8670-165C23F55E8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BF9E0BE-737C-2049-93C6-0BA1CBFAB04A}" type="pres">
      <dgm:prSet presAssocID="{6F6E0A36-F557-449D-898A-E4F7EE0E3D5E}" presName="spacer" presStyleCnt="0"/>
      <dgm:spPr/>
    </dgm:pt>
    <dgm:pt modelId="{42A7B7FC-D6C2-CE44-BF77-A777192997EA}" type="pres">
      <dgm:prSet presAssocID="{0F3E4FE1-8B10-FD41-9A72-B394E04E564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C4ECA1B-C333-E542-8F33-DD3B3C446939}" type="pres">
      <dgm:prSet presAssocID="{B1E58478-9A5D-E848-AC03-E86DDE83FC40}" presName="spacer" presStyleCnt="0"/>
      <dgm:spPr/>
    </dgm:pt>
    <dgm:pt modelId="{E64B0919-D069-0545-99CC-3D5EF93DF134}" type="pres">
      <dgm:prSet presAssocID="{2D10C7BC-5725-A54C-8E8F-D423C4F3BCC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601F305-29B1-424F-9D36-7BFB0FF08E41}" srcId="{2FAFABE9-9928-461A-9383-B58C457DB0F5}" destId="{30102D57-1A04-4F09-8670-165C23F55E8F}" srcOrd="4" destOrd="0" parTransId="{FAA38BB6-4E6D-4999-9D66-C1A2005BFC70}" sibTransId="{6F6E0A36-F557-449D-898A-E4F7EE0E3D5E}"/>
    <dgm:cxn modelId="{E6200036-FC7D-46CE-9895-8BD3AB60C69D}" srcId="{2FAFABE9-9928-461A-9383-B58C457DB0F5}" destId="{F5FEB4F7-7CA3-44E1-B0BB-A3AE7920E0C2}" srcOrd="3" destOrd="0" parTransId="{63F6BFC6-6B88-4305-A814-78BC2D171EE1}" sibTransId="{EACF30DA-8D58-4E3A-A4FB-7CBBEF544A6C}"/>
    <dgm:cxn modelId="{5C978640-C355-AA49-A20F-A791E6962CFA}" type="presOf" srcId="{3E33B7E7-6E5F-4342-937E-5395BE0F3DD4}" destId="{71CFE32A-8483-7241-B2B9-27AAC7ADD10B}" srcOrd="0" destOrd="0" presId="urn:microsoft.com/office/officeart/2005/8/layout/vList2"/>
    <dgm:cxn modelId="{4AC4C54A-64B0-4D79-951F-763D178B1CC3}" srcId="{2FAFABE9-9928-461A-9383-B58C457DB0F5}" destId="{219A6289-F284-41D6-BDDC-F527CE70A3F6}" srcOrd="1" destOrd="0" parTransId="{72F83FD4-2BEA-4006-AFEA-C3CFFDC8D7FE}" sibTransId="{3539B4F8-EABD-4880-8A84-0009213FC96E}"/>
    <dgm:cxn modelId="{65166C51-AB00-8444-A607-230B748225BD}" srcId="{2FAFABE9-9928-461A-9383-B58C457DB0F5}" destId="{2D10C7BC-5725-A54C-8E8F-D423C4F3BCCB}" srcOrd="6" destOrd="0" parTransId="{CD640C76-C01A-1F48-BAFC-9298D3D9407D}" sibTransId="{49654F07-F947-9E45-BD31-C4AEF4F70F56}"/>
    <dgm:cxn modelId="{3657A971-DC56-C243-A5AE-45D947BF3CBC}" type="presOf" srcId="{2D10C7BC-5725-A54C-8E8F-D423C4F3BCCB}" destId="{E64B0919-D069-0545-99CC-3D5EF93DF134}" srcOrd="0" destOrd="0" presId="urn:microsoft.com/office/officeart/2005/8/layout/vList2"/>
    <dgm:cxn modelId="{4BF1687A-4539-C44A-83A6-6F7BE309FAB7}" type="presOf" srcId="{C1F1FA0C-2ADA-417D-90B2-40FD8374939E}" destId="{7A0A04E3-AA42-2848-BDBC-002FA77763B1}" srcOrd="0" destOrd="0" presId="urn:microsoft.com/office/officeart/2005/8/layout/vList2"/>
    <dgm:cxn modelId="{F42B1980-D7B7-894C-ACB5-D0D001D214F8}" type="presOf" srcId="{F5FEB4F7-7CA3-44E1-B0BB-A3AE7920E0C2}" destId="{4EBFBACB-4A7D-B842-83C2-889F43777338}" srcOrd="0" destOrd="0" presId="urn:microsoft.com/office/officeart/2005/8/layout/vList2"/>
    <dgm:cxn modelId="{1C9FD08C-CF26-7649-B7F9-FB88D5DCDC02}" srcId="{2FAFABE9-9928-461A-9383-B58C457DB0F5}" destId="{0F3E4FE1-8B10-FD41-9A72-B394E04E564B}" srcOrd="5" destOrd="0" parTransId="{5B27D500-EC73-594D-82A3-C6073B77F140}" sibTransId="{B1E58478-9A5D-E848-AC03-E86DDE83FC40}"/>
    <dgm:cxn modelId="{3DD1B798-7397-7041-9357-25B89193570A}" type="presOf" srcId="{219A6289-F284-41D6-BDDC-F527CE70A3F6}" destId="{E4331B74-1DEE-534B-B04B-61ACDC2965F5}" srcOrd="0" destOrd="0" presId="urn:microsoft.com/office/officeart/2005/8/layout/vList2"/>
    <dgm:cxn modelId="{17E014AE-769C-3844-9F94-EA76865789E6}" type="presOf" srcId="{30102D57-1A04-4F09-8670-165C23F55E8F}" destId="{F0C273FA-3D72-C741-A070-14B3B122C6DB}" srcOrd="0" destOrd="0" presId="urn:microsoft.com/office/officeart/2005/8/layout/vList2"/>
    <dgm:cxn modelId="{C353FBC8-3103-4610-BCDF-6D1E9B5670D4}" srcId="{2FAFABE9-9928-461A-9383-B58C457DB0F5}" destId="{3E33B7E7-6E5F-4342-937E-5395BE0F3DD4}" srcOrd="2" destOrd="0" parTransId="{84B9756B-9D09-412C-A56E-DC5ADA465B40}" sibTransId="{D6130C42-350A-49A3-82E6-B091D390EF19}"/>
    <dgm:cxn modelId="{2000A4CB-7AEF-3C43-8D84-B3484E8D97DE}" type="presOf" srcId="{2FAFABE9-9928-461A-9383-B58C457DB0F5}" destId="{699291DB-55A2-7442-A80B-440D83F0F917}" srcOrd="0" destOrd="0" presId="urn:microsoft.com/office/officeart/2005/8/layout/vList2"/>
    <dgm:cxn modelId="{363CD2E4-4982-294C-8C52-796924BD4AB9}" type="presOf" srcId="{0F3E4FE1-8B10-FD41-9A72-B394E04E564B}" destId="{42A7B7FC-D6C2-CE44-BF77-A777192997EA}" srcOrd="0" destOrd="0" presId="urn:microsoft.com/office/officeart/2005/8/layout/vList2"/>
    <dgm:cxn modelId="{DE810CFB-2B9F-4B92-9BF6-D1C701C4BE97}" srcId="{2FAFABE9-9928-461A-9383-B58C457DB0F5}" destId="{C1F1FA0C-2ADA-417D-90B2-40FD8374939E}" srcOrd="0" destOrd="0" parTransId="{8A04CB39-C452-481D-98AB-BCDC69B2E7F9}" sibTransId="{15DE6B45-3976-46BF-B512-2D020BDB6F77}"/>
    <dgm:cxn modelId="{B841E83B-C726-144D-B890-C083D4047A2B}" type="presParOf" srcId="{699291DB-55A2-7442-A80B-440D83F0F917}" destId="{7A0A04E3-AA42-2848-BDBC-002FA77763B1}" srcOrd="0" destOrd="0" presId="urn:microsoft.com/office/officeart/2005/8/layout/vList2"/>
    <dgm:cxn modelId="{2A06B555-6A71-8147-8958-58EB42C96516}" type="presParOf" srcId="{699291DB-55A2-7442-A80B-440D83F0F917}" destId="{B3BE97DB-3CD7-1945-961A-6ED19925506E}" srcOrd="1" destOrd="0" presId="urn:microsoft.com/office/officeart/2005/8/layout/vList2"/>
    <dgm:cxn modelId="{179F75F3-E4BF-B749-A2B7-A94CEA8C303D}" type="presParOf" srcId="{699291DB-55A2-7442-A80B-440D83F0F917}" destId="{E4331B74-1DEE-534B-B04B-61ACDC2965F5}" srcOrd="2" destOrd="0" presId="urn:microsoft.com/office/officeart/2005/8/layout/vList2"/>
    <dgm:cxn modelId="{5DC77FDF-9051-954E-8AC4-D26009E3ED54}" type="presParOf" srcId="{699291DB-55A2-7442-A80B-440D83F0F917}" destId="{5581F0D7-7A8B-E84A-B473-AA7AA4DEADF5}" srcOrd="3" destOrd="0" presId="urn:microsoft.com/office/officeart/2005/8/layout/vList2"/>
    <dgm:cxn modelId="{5C0B690C-CECB-DD48-84B0-DA788F6DF49F}" type="presParOf" srcId="{699291DB-55A2-7442-A80B-440D83F0F917}" destId="{71CFE32A-8483-7241-B2B9-27AAC7ADD10B}" srcOrd="4" destOrd="0" presId="urn:microsoft.com/office/officeart/2005/8/layout/vList2"/>
    <dgm:cxn modelId="{D2910220-94D2-9C45-811B-267F87B2B4EA}" type="presParOf" srcId="{699291DB-55A2-7442-A80B-440D83F0F917}" destId="{BED66A84-FE59-694F-B543-39F4227C3653}" srcOrd="5" destOrd="0" presId="urn:microsoft.com/office/officeart/2005/8/layout/vList2"/>
    <dgm:cxn modelId="{C8AE5995-0A27-6749-8B1C-CFFF7B9BC2D5}" type="presParOf" srcId="{699291DB-55A2-7442-A80B-440D83F0F917}" destId="{4EBFBACB-4A7D-B842-83C2-889F43777338}" srcOrd="6" destOrd="0" presId="urn:microsoft.com/office/officeart/2005/8/layout/vList2"/>
    <dgm:cxn modelId="{BFB9EDF4-4206-E543-BC92-3317722A42DE}" type="presParOf" srcId="{699291DB-55A2-7442-A80B-440D83F0F917}" destId="{A34FC50B-7932-6B48-B1D1-4B29EA8531C5}" srcOrd="7" destOrd="0" presId="urn:microsoft.com/office/officeart/2005/8/layout/vList2"/>
    <dgm:cxn modelId="{ACED4609-4F12-CF43-BB05-A5A1C021A496}" type="presParOf" srcId="{699291DB-55A2-7442-A80B-440D83F0F917}" destId="{F0C273FA-3D72-C741-A070-14B3B122C6DB}" srcOrd="8" destOrd="0" presId="urn:microsoft.com/office/officeart/2005/8/layout/vList2"/>
    <dgm:cxn modelId="{901DE98B-431F-0141-A989-49E52E6D99CF}" type="presParOf" srcId="{699291DB-55A2-7442-A80B-440D83F0F917}" destId="{ABF9E0BE-737C-2049-93C6-0BA1CBFAB04A}" srcOrd="9" destOrd="0" presId="urn:microsoft.com/office/officeart/2005/8/layout/vList2"/>
    <dgm:cxn modelId="{572F3426-F4DC-354E-A435-BAC1F671031E}" type="presParOf" srcId="{699291DB-55A2-7442-A80B-440D83F0F917}" destId="{42A7B7FC-D6C2-CE44-BF77-A777192997EA}" srcOrd="10" destOrd="0" presId="urn:microsoft.com/office/officeart/2005/8/layout/vList2"/>
    <dgm:cxn modelId="{F1D23B4A-90E5-7B4B-892A-E6B39CAB30E6}" type="presParOf" srcId="{699291DB-55A2-7442-A80B-440D83F0F917}" destId="{EC4ECA1B-C333-E542-8F33-DD3B3C446939}" srcOrd="11" destOrd="0" presId="urn:microsoft.com/office/officeart/2005/8/layout/vList2"/>
    <dgm:cxn modelId="{4C356395-B3A8-824A-8F88-4031FE70E1B4}" type="presParOf" srcId="{699291DB-55A2-7442-A80B-440D83F0F917}" destId="{E64B0919-D069-0545-99CC-3D5EF93DF13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AAA79A-488F-49A3-A961-05567551C34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D68E8C-304A-4D14-9135-9CE72BE31215}">
      <dgm:prSet/>
      <dgm:spPr/>
      <dgm:t>
        <a:bodyPr/>
        <a:lstStyle/>
        <a:p>
          <a:r>
            <a:rPr lang="en-US"/>
            <a:t>Issues:</a:t>
          </a:r>
        </a:p>
      </dgm:t>
    </dgm:pt>
    <dgm:pt modelId="{783890A1-9595-46FF-9653-CDFFA41D948E}" type="parTrans" cxnId="{E47113D9-67F1-49A3-82C5-19F23B7D7586}">
      <dgm:prSet/>
      <dgm:spPr/>
      <dgm:t>
        <a:bodyPr/>
        <a:lstStyle/>
        <a:p>
          <a:endParaRPr lang="en-US"/>
        </a:p>
      </dgm:t>
    </dgm:pt>
    <dgm:pt modelId="{1301ACCA-9E80-4E84-B11B-D6064421A6A4}" type="sibTrans" cxnId="{E47113D9-67F1-49A3-82C5-19F23B7D7586}">
      <dgm:prSet/>
      <dgm:spPr/>
      <dgm:t>
        <a:bodyPr/>
        <a:lstStyle/>
        <a:p>
          <a:endParaRPr lang="en-US"/>
        </a:p>
      </dgm:t>
    </dgm:pt>
    <dgm:pt modelId="{16D27C54-4E02-49DB-BB99-0334F303A958}">
      <dgm:prSet/>
      <dgm:spPr/>
      <dgm:t>
        <a:bodyPr/>
        <a:lstStyle/>
        <a:p>
          <a:r>
            <a:rPr lang="en-US"/>
            <a:t>A.  Lifetime Income </a:t>
          </a:r>
        </a:p>
      </dgm:t>
    </dgm:pt>
    <dgm:pt modelId="{650E80DE-7329-428D-94EC-3DC7D5812849}" type="parTrans" cxnId="{D4244916-6C66-4CB6-87C0-FBCEF780AA8F}">
      <dgm:prSet/>
      <dgm:spPr/>
      <dgm:t>
        <a:bodyPr/>
        <a:lstStyle/>
        <a:p>
          <a:endParaRPr lang="en-US"/>
        </a:p>
      </dgm:t>
    </dgm:pt>
    <dgm:pt modelId="{2A959D61-0B29-4A71-87CC-33BEF7C86036}" type="sibTrans" cxnId="{D4244916-6C66-4CB6-87C0-FBCEF780AA8F}">
      <dgm:prSet/>
      <dgm:spPr/>
      <dgm:t>
        <a:bodyPr/>
        <a:lstStyle/>
        <a:p>
          <a:endParaRPr lang="en-US"/>
        </a:p>
      </dgm:t>
    </dgm:pt>
    <dgm:pt modelId="{F2D2B528-E3C6-41D4-B489-3C70B9B60646}">
      <dgm:prSet/>
      <dgm:spPr/>
      <dgm:t>
        <a:bodyPr/>
        <a:lstStyle/>
        <a:p>
          <a:r>
            <a:rPr lang="en-US"/>
            <a:t>B.  Spousal Protections</a:t>
          </a:r>
        </a:p>
      </dgm:t>
    </dgm:pt>
    <dgm:pt modelId="{5B8E39D6-F0B6-4AC8-93D0-5A3407A5ECAF}" type="parTrans" cxnId="{0FF32556-22B0-4016-9E36-3B344C85A2BB}">
      <dgm:prSet/>
      <dgm:spPr/>
      <dgm:t>
        <a:bodyPr/>
        <a:lstStyle/>
        <a:p>
          <a:endParaRPr lang="en-US"/>
        </a:p>
      </dgm:t>
    </dgm:pt>
    <dgm:pt modelId="{18BFF9AF-B282-4D0C-9B8F-8EE0E686EC8D}" type="sibTrans" cxnId="{0FF32556-22B0-4016-9E36-3B344C85A2BB}">
      <dgm:prSet/>
      <dgm:spPr/>
      <dgm:t>
        <a:bodyPr/>
        <a:lstStyle/>
        <a:p>
          <a:endParaRPr lang="en-US"/>
        </a:p>
      </dgm:t>
    </dgm:pt>
    <dgm:pt modelId="{F8FA19DA-67D4-47AD-9DB5-5453876B31D1}">
      <dgm:prSet/>
      <dgm:spPr/>
      <dgm:t>
        <a:bodyPr/>
        <a:lstStyle/>
        <a:p>
          <a:r>
            <a:rPr lang="en-US"/>
            <a:t>C.  Increasing Coverage and Participation Rates</a:t>
          </a:r>
        </a:p>
      </dgm:t>
    </dgm:pt>
    <dgm:pt modelId="{B45C39B4-B805-4418-ADFD-7065F349998C}" type="parTrans" cxnId="{6BA6BA87-69E8-4853-9825-557C3318098A}">
      <dgm:prSet/>
      <dgm:spPr/>
      <dgm:t>
        <a:bodyPr/>
        <a:lstStyle/>
        <a:p>
          <a:endParaRPr lang="en-US"/>
        </a:p>
      </dgm:t>
    </dgm:pt>
    <dgm:pt modelId="{F8CB44B3-554B-4489-B8ED-040C9F192BF0}" type="sibTrans" cxnId="{6BA6BA87-69E8-4853-9825-557C3318098A}">
      <dgm:prSet/>
      <dgm:spPr/>
      <dgm:t>
        <a:bodyPr/>
        <a:lstStyle/>
        <a:p>
          <a:endParaRPr lang="en-US"/>
        </a:p>
      </dgm:t>
    </dgm:pt>
    <dgm:pt modelId="{B23BCBCF-4F96-460F-AF4E-95D16ED4B3C9}">
      <dgm:prSet/>
      <dgm:spPr/>
      <dgm:t>
        <a:bodyPr/>
        <a:lstStyle/>
        <a:p>
          <a:r>
            <a:rPr lang="en-US"/>
            <a:t>D.  Target Date Fund Issues</a:t>
          </a:r>
        </a:p>
      </dgm:t>
    </dgm:pt>
    <dgm:pt modelId="{830D91B3-5B2E-4478-970B-CED21B6B2E2C}" type="parTrans" cxnId="{E20DE025-9517-46E8-B35C-AE9858021F8B}">
      <dgm:prSet/>
      <dgm:spPr/>
      <dgm:t>
        <a:bodyPr/>
        <a:lstStyle/>
        <a:p>
          <a:endParaRPr lang="en-US"/>
        </a:p>
      </dgm:t>
    </dgm:pt>
    <dgm:pt modelId="{99182E7A-4D5D-417B-BC65-B3DA49E7D6F5}" type="sibTrans" cxnId="{E20DE025-9517-46E8-B35C-AE9858021F8B}">
      <dgm:prSet/>
      <dgm:spPr/>
      <dgm:t>
        <a:bodyPr/>
        <a:lstStyle/>
        <a:p>
          <a:endParaRPr lang="en-US"/>
        </a:p>
      </dgm:t>
    </dgm:pt>
    <dgm:pt modelId="{12888189-40E4-4E4B-BC90-404B8ABD29E3}">
      <dgm:prSet/>
      <dgm:spPr/>
      <dgm:t>
        <a:bodyPr/>
        <a:lstStyle/>
        <a:p>
          <a:r>
            <a:rPr lang="en-US"/>
            <a:t>E.  Fees</a:t>
          </a:r>
        </a:p>
      </dgm:t>
    </dgm:pt>
    <dgm:pt modelId="{A5BC1FDD-0C48-46F4-B1F4-2E998C5313A1}" type="parTrans" cxnId="{5A0C532F-9575-4934-AF0A-732502EAF735}">
      <dgm:prSet/>
      <dgm:spPr/>
      <dgm:t>
        <a:bodyPr/>
        <a:lstStyle/>
        <a:p>
          <a:endParaRPr lang="en-US"/>
        </a:p>
      </dgm:t>
    </dgm:pt>
    <dgm:pt modelId="{B356D157-0932-413C-AF38-8FEF721F88CF}" type="sibTrans" cxnId="{5A0C532F-9575-4934-AF0A-732502EAF735}">
      <dgm:prSet/>
      <dgm:spPr/>
      <dgm:t>
        <a:bodyPr/>
        <a:lstStyle/>
        <a:p>
          <a:endParaRPr lang="en-US"/>
        </a:p>
      </dgm:t>
    </dgm:pt>
    <dgm:pt modelId="{50B7BB7D-A776-644D-9268-D2EB55D08EC8}">
      <dgm:prSet/>
      <dgm:spPr/>
      <dgm:t>
        <a:bodyPr/>
        <a:lstStyle/>
        <a:p>
          <a:r>
            <a:rPr lang="en-US"/>
            <a:t>F. Investments</a:t>
          </a:r>
        </a:p>
      </dgm:t>
    </dgm:pt>
    <dgm:pt modelId="{7B15661F-49D3-E54B-BBD4-68935C345B35}" type="parTrans" cxnId="{47474BDE-F7D9-AE4F-9B88-EBE6508FACA6}">
      <dgm:prSet/>
      <dgm:spPr/>
    </dgm:pt>
    <dgm:pt modelId="{1DD43753-ECC7-914F-AD9D-FA815EFE556E}" type="sibTrans" cxnId="{47474BDE-F7D9-AE4F-9B88-EBE6508FACA6}">
      <dgm:prSet/>
      <dgm:spPr/>
    </dgm:pt>
    <dgm:pt modelId="{1AECBAC2-FE87-A04B-93E1-72CE93F4CB34}">
      <dgm:prSet/>
      <dgm:spPr/>
      <dgm:t>
        <a:bodyPr/>
        <a:lstStyle/>
        <a:p>
          <a:r>
            <a:rPr lang="en-US"/>
            <a:t>G. Portability and Leakage</a:t>
          </a:r>
        </a:p>
      </dgm:t>
    </dgm:pt>
    <dgm:pt modelId="{AB0C3524-494A-AB4B-84EC-FE081881084D}" type="parTrans" cxnId="{F4E1C26D-1BEA-6448-B789-FD47F34DA729}">
      <dgm:prSet/>
      <dgm:spPr/>
    </dgm:pt>
    <dgm:pt modelId="{B8654E34-FCBD-C74B-AE96-6A9C419E6C93}" type="sibTrans" cxnId="{F4E1C26D-1BEA-6448-B789-FD47F34DA729}">
      <dgm:prSet/>
      <dgm:spPr/>
    </dgm:pt>
    <dgm:pt modelId="{641119E5-3F7F-1543-BD19-5D568964E403}">
      <dgm:prSet/>
      <dgm:spPr/>
      <dgm:t>
        <a:bodyPr/>
        <a:lstStyle/>
        <a:p>
          <a:r>
            <a:rPr lang="en-US"/>
            <a:t>H. Third Party Recordkeepers</a:t>
          </a:r>
        </a:p>
      </dgm:t>
    </dgm:pt>
    <dgm:pt modelId="{A319BE40-BBA6-2245-8600-BEA868A0DA58}" type="parTrans" cxnId="{6138F1E6-3D93-F348-BB4B-A0A1633F2BB6}">
      <dgm:prSet/>
      <dgm:spPr/>
    </dgm:pt>
    <dgm:pt modelId="{05AA9024-0F4B-224A-A284-D512DFAE9B00}" type="sibTrans" cxnId="{6138F1E6-3D93-F348-BB4B-A0A1633F2BB6}">
      <dgm:prSet/>
      <dgm:spPr/>
    </dgm:pt>
    <dgm:pt modelId="{C6D71D79-8209-6E4E-A04B-1121FC5DBC9D}" type="pres">
      <dgm:prSet presAssocID="{65AAA79A-488F-49A3-A961-05567551C34A}" presName="diagram" presStyleCnt="0">
        <dgm:presLayoutVars>
          <dgm:dir/>
          <dgm:resizeHandles val="exact"/>
        </dgm:presLayoutVars>
      </dgm:prSet>
      <dgm:spPr/>
    </dgm:pt>
    <dgm:pt modelId="{3F4EB7F9-D7A7-0646-ABF6-C694DE0A4095}" type="pres">
      <dgm:prSet presAssocID="{D3D68E8C-304A-4D14-9135-9CE72BE31215}" presName="node" presStyleLbl="node1" presStyleIdx="0" presStyleCnt="9">
        <dgm:presLayoutVars>
          <dgm:bulletEnabled val="1"/>
        </dgm:presLayoutVars>
      </dgm:prSet>
      <dgm:spPr/>
    </dgm:pt>
    <dgm:pt modelId="{72DC0A16-3FC5-A14C-BFC7-3B3A76FA0937}" type="pres">
      <dgm:prSet presAssocID="{1301ACCA-9E80-4E84-B11B-D6064421A6A4}" presName="sibTrans" presStyleCnt="0"/>
      <dgm:spPr/>
    </dgm:pt>
    <dgm:pt modelId="{1191D505-9241-4E4D-A958-01DA1ADC61E6}" type="pres">
      <dgm:prSet presAssocID="{16D27C54-4E02-49DB-BB99-0334F303A958}" presName="node" presStyleLbl="node1" presStyleIdx="1" presStyleCnt="9">
        <dgm:presLayoutVars>
          <dgm:bulletEnabled val="1"/>
        </dgm:presLayoutVars>
      </dgm:prSet>
      <dgm:spPr/>
    </dgm:pt>
    <dgm:pt modelId="{50579972-6B43-3D47-8152-E9FBF861716F}" type="pres">
      <dgm:prSet presAssocID="{2A959D61-0B29-4A71-87CC-33BEF7C86036}" presName="sibTrans" presStyleCnt="0"/>
      <dgm:spPr/>
    </dgm:pt>
    <dgm:pt modelId="{F1568079-55C0-5F44-9011-6ABA4FDE2921}" type="pres">
      <dgm:prSet presAssocID="{F2D2B528-E3C6-41D4-B489-3C70B9B60646}" presName="node" presStyleLbl="node1" presStyleIdx="2" presStyleCnt="9">
        <dgm:presLayoutVars>
          <dgm:bulletEnabled val="1"/>
        </dgm:presLayoutVars>
      </dgm:prSet>
      <dgm:spPr/>
    </dgm:pt>
    <dgm:pt modelId="{0A8CF285-3195-B940-8A2D-07C3611BFAB1}" type="pres">
      <dgm:prSet presAssocID="{18BFF9AF-B282-4D0C-9B8F-8EE0E686EC8D}" presName="sibTrans" presStyleCnt="0"/>
      <dgm:spPr/>
    </dgm:pt>
    <dgm:pt modelId="{F9B389C0-1E5C-7347-9D9F-C8D1B6EC6464}" type="pres">
      <dgm:prSet presAssocID="{F8FA19DA-67D4-47AD-9DB5-5453876B31D1}" presName="node" presStyleLbl="node1" presStyleIdx="3" presStyleCnt="9">
        <dgm:presLayoutVars>
          <dgm:bulletEnabled val="1"/>
        </dgm:presLayoutVars>
      </dgm:prSet>
      <dgm:spPr/>
    </dgm:pt>
    <dgm:pt modelId="{23935A48-82FD-8645-8DDF-C2C26A3DAE24}" type="pres">
      <dgm:prSet presAssocID="{F8CB44B3-554B-4489-B8ED-040C9F192BF0}" presName="sibTrans" presStyleCnt="0"/>
      <dgm:spPr/>
    </dgm:pt>
    <dgm:pt modelId="{0459844F-80C9-D74A-A900-0B4AC005578E}" type="pres">
      <dgm:prSet presAssocID="{B23BCBCF-4F96-460F-AF4E-95D16ED4B3C9}" presName="node" presStyleLbl="node1" presStyleIdx="4" presStyleCnt="9">
        <dgm:presLayoutVars>
          <dgm:bulletEnabled val="1"/>
        </dgm:presLayoutVars>
      </dgm:prSet>
      <dgm:spPr/>
    </dgm:pt>
    <dgm:pt modelId="{661FEEDA-CB54-9441-B2C6-FF0235248AB1}" type="pres">
      <dgm:prSet presAssocID="{99182E7A-4D5D-417B-BC65-B3DA49E7D6F5}" presName="sibTrans" presStyleCnt="0"/>
      <dgm:spPr/>
    </dgm:pt>
    <dgm:pt modelId="{780633BE-F50E-BF48-87CB-0DAFE1E6A5D7}" type="pres">
      <dgm:prSet presAssocID="{12888189-40E4-4E4B-BC90-404B8ABD29E3}" presName="node" presStyleLbl="node1" presStyleIdx="5" presStyleCnt="9">
        <dgm:presLayoutVars>
          <dgm:bulletEnabled val="1"/>
        </dgm:presLayoutVars>
      </dgm:prSet>
      <dgm:spPr/>
    </dgm:pt>
    <dgm:pt modelId="{493A06DF-9B8D-9B4B-A4AA-046604E5DD20}" type="pres">
      <dgm:prSet presAssocID="{B356D157-0932-413C-AF38-8FEF721F88CF}" presName="sibTrans" presStyleCnt="0"/>
      <dgm:spPr/>
    </dgm:pt>
    <dgm:pt modelId="{50A985E4-48CE-F643-9981-DA7A87509483}" type="pres">
      <dgm:prSet presAssocID="{50B7BB7D-A776-644D-9268-D2EB55D08EC8}" presName="node" presStyleLbl="node1" presStyleIdx="6" presStyleCnt="9">
        <dgm:presLayoutVars>
          <dgm:bulletEnabled val="1"/>
        </dgm:presLayoutVars>
      </dgm:prSet>
      <dgm:spPr/>
    </dgm:pt>
    <dgm:pt modelId="{494FC646-FF98-6E41-9069-F5163AAF2025}" type="pres">
      <dgm:prSet presAssocID="{1DD43753-ECC7-914F-AD9D-FA815EFE556E}" presName="sibTrans" presStyleCnt="0"/>
      <dgm:spPr/>
    </dgm:pt>
    <dgm:pt modelId="{AB45EA15-84C9-9C4F-8E41-4ECA1A68D8D8}" type="pres">
      <dgm:prSet presAssocID="{1AECBAC2-FE87-A04B-93E1-72CE93F4CB34}" presName="node" presStyleLbl="node1" presStyleIdx="7" presStyleCnt="9">
        <dgm:presLayoutVars>
          <dgm:bulletEnabled val="1"/>
        </dgm:presLayoutVars>
      </dgm:prSet>
      <dgm:spPr/>
    </dgm:pt>
    <dgm:pt modelId="{E34251FB-4798-3043-8BDA-5ECAA0528F6A}" type="pres">
      <dgm:prSet presAssocID="{B8654E34-FCBD-C74B-AE96-6A9C419E6C93}" presName="sibTrans" presStyleCnt="0"/>
      <dgm:spPr/>
    </dgm:pt>
    <dgm:pt modelId="{DAFDE1D3-2722-0B4E-9E2C-5156C65E82C5}" type="pres">
      <dgm:prSet presAssocID="{641119E5-3F7F-1543-BD19-5D568964E403}" presName="node" presStyleLbl="node1" presStyleIdx="8" presStyleCnt="9">
        <dgm:presLayoutVars>
          <dgm:bulletEnabled val="1"/>
        </dgm:presLayoutVars>
      </dgm:prSet>
      <dgm:spPr/>
    </dgm:pt>
  </dgm:ptLst>
  <dgm:cxnLst>
    <dgm:cxn modelId="{D4244916-6C66-4CB6-87C0-FBCEF780AA8F}" srcId="{65AAA79A-488F-49A3-A961-05567551C34A}" destId="{16D27C54-4E02-49DB-BB99-0334F303A958}" srcOrd="1" destOrd="0" parTransId="{650E80DE-7329-428D-94EC-3DC7D5812849}" sibTransId="{2A959D61-0B29-4A71-87CC-33BEF7C86036}"/>
    <dgm:cxn modelId="{25339317-F025-BA43-BC2E-1A93455B385F}" type="presOf" srcId="{641119E5-3F7F-1543-BD19-5D568964E403}" destId="{DAFDE1D3-2722-0B4E-9E2C-5156C65E82C5}" srcOrd="0" destOrd="0" presId="urn:microsoft.com/office/officeart/2005/8/layout/default"/>
    <dgm:cxn modelId="{E20DE025-9517-46E8-B35C-AE9858021F8B}" srcId="{65AAA79A-488F-49A3-A961-05567551C34A}" destId="{B23BCBCF-4F96-460F-AF4E-95D16ED4B3C9}" srcOrd="4" destOrd="0" parTransId="{830D91B3-5B2E-4478-970B-CED21B6B2E2C}" sibTransId="{99182E7A-4D5D-417B-BC65-B3DA49E7D6F5}"/>
    <dgm:cxn modelId="{5A0C532F-9575-4934-AF0A-732502EAF735}" srcId="{65AAA79A-488F-49A3-A961-05567551C34A}" destId="{12888189-40E4-4E4B-BC90-404B8ABD29E3}" srcOrd="5" destOrd="0" parTransId="{A5BC1FDD-0C48-46F4-B1F4-2E998C5313A1}" sibTransId="{B356D157-0932-413C-AF38-8FEF721F88CF}"/>
    <dgm:cxn modelId="{CC7DDF3C-F9B2-7247-9CE5-03C5CAFA0427}" type="presOf" srcId="{1AECBAC2-FE87-A04B-93E1-72CE93F4CB34}" destId="{AB45EA15-84C9-9C4F-8E41-4ECA1A68D8D8}" srcOrd="0" destOrd="0" presId="urn:microsoft.com/office/officeart/2005/8/layout/default"/>
    <dgm:cxn modelId="{F4E1C26D-1BEA-6448-B789-FD47F34DA729}" srcId="{65AAA79A-488F-49A3-A961-05567551C34A}" destId="{1AECBAC2-FE87-A04B-93E1-72CE93F4CB34}" srcOrd="7" destOrd="0" parTransId="{AB0C3524-494A-AB4B-84EC-FE081881084D}" sibTransId="{B8654E34-FCBD-C74B-AE96-6A9C419E6C93}"/>
    <dgm:cxn modelId="{9B4F0151-094E-1540-A42F-86B4DF5A1642}" type="presOf" srcId="{65AAA79A-488F-49A3-A961-05567551C34A}" destId="{C6D71D79-8209-6E4E-A04B-1121FC5DBC9D}" srcOrd="0" destOrd="0" presId="urn:microsoft.com/office/officeart/2005/8/layout/default"/>
    <dgm:cxn modelId="{384D5A51-6089-AC4D-B87F-DDC86571AB62}" type="presOf" srcId="{50B7BB7D-A776-644D-9268-D2EB55D08EC8}" destId="{50A985E4-48CE-F643-9981-DA7A87509483}" srcOrd="0" destOrd="0" presId="urn:microsoft.com/office/officeart/2005/8/layout/default"/>
    <dgm:cxn modelId="{0FF32556-22B0-4016-9E36-3B344C85A2BB}" srcId="{65AAA79A-488F-49A3-A961-05567551C34A}" destId="{F2D2B528-E3C6-41D4-B489-3C70B9B60646}" srcOrd="2" destOrd="0" parTransId="{5B8E39D6-F0B6-4AC8-93D0-5A3407A5ECAF}" sibTransId="{18BFF9AF-B282-4D0C-9B8F-8EE0E686EC8D}"/>
    <dgm:cxn modelId="{DED5CD59-F302-3344-BED5-1D2ADE895C76}" type="presOf" srcId="{F2D2B528-E3C6-41D4-B489-3C70B9B60646}" destId="{F1568079-55C0-5F44-9011-6ABA4FDE2921}" srcOrd="0" destOrd="0" presId="urn:microsoft.com/office/officeart/2005/8/layout/default"/>
    <dgm:cxn modelId="{32CA1185-3AC8-C742-8910-2B90470CF853}" type="presOf" srcId="{F8FA19DA-67D4-47AD-9DB5-5453876B31D1}" destId="{F9B389C0-1E5C-7347-9D9F-C8D1B6EC6464}" srcOrd="0" destOrd="0" presId="urn:microsoft.com/office/officeart/2005/8/layout/default"/>
    <dgm:cxn modelId="{6BA6BA87-69E8-4853-9825-557C3318098A}" srcId="{65AAA79A-488F-49A3-A961-05567551C34A}" destId="{F8FA19DA-67D4-47AD-9DB5-5453876B31D1}" srcOrd="3" destOrd="0" parTransId="{B45C39B4-B805-4418-ADFD-7065F349998C}" sibTransId="{F8CB44B3-554B-4489-B8ED-040C9F192BF0}"/>
    <dgm:cxn modelId="{8BA470A7-9AB7-E148-B55D-CDB125CD67E9}" type="presOf" srcId="{12888189-40E4-4E4B-BC90-404B8ABD29E3}" destId="{780633BE-F50E-BF48-87CB-0DAFE1E6A5D7}" srcOrd="0" destOrd="0" presId="urn:microsoft.com/office/officeart/2005/8/layout/default"/>
    <dgm:cxn modelId="{C68C13AA-2FF0-CA49-A4B5-4954006BFF2D}" type="presOf" srcId="{16D27C54-4E02-49DB-BB99-0334F303A958}" destId="{1191D505-9241-4E4D-A958-01DA1ADC61E6}" srcOrd="0" destOrd="0" presId="urn:microsoft.com/office/officeart/2005/8/layout/default"/>
    <dgm:cxn modelId="{EDB935D4-B3EC-8140-A139-B149A2E10076}" type="presOf" srcId="{B23BCBCF-4F96-460F-AF4E-95D16ED4B3C9}" destId="{0459844F-80C9-D74A-A900-0B4AC005578E}" srcOrd="0" destOrd="0" presId="urn:microsoft.com/office/officeart/2005/8/layout/default"/>
    <dgm:cxn modelId="{E47113D9-67F1-49A3-82C5-19F23B7D7586}" srcId="{65AAA79A-488F-49A3-A961-05567551C34A}" destId="{D3D68E8C-304A-4D14-9135-9CE72BE31215}" srcOrd="0" destOrd="0" parTransId="{783890A1-9595-46FF-9653-CDFFA41D948E}" sibTransId="{1301ACCA-9E80-4E84-B11B-D6064421A6A4}"/>
    <dgm:cxn modelId="{47474BDE-F7D9-AE4F-9B88-EBE6508FACA6}" srcId="{65AAA79A-488F-49A3-A961-05567551C34A}" destId="{50B7BB7D-A776-644D-9268-D2EB55D08EC8}" srcOrd="6" destOrd="0" parTransId="{7B15661F-49D3-E54B-BBD4-68935C345B35}" sibTransId="{1DD43753-ECC7-914F-AD9D-FA815EFE556E}"/>
    <dgm:cxn modelId="{6138F1E6-3D93-F348-BB4B-A0A1633F2BB6}" srcId="{65AAA79A-488F-49A3-A961-05567551C34A}" destId="{641119E5-3F7F-1543-BD19-5D568964E403}" srcOrd="8" destOrd="0" parTransId="{A319BE40-BBA6-2245-8600-BEA868A0DA58}" sibTransId="{05AA9024-0F4B-224A-A284-D512DFAE9B00}"/>
    <dgm:cxn modelId="{95D184EB-A8FF-5248-B4DA-10E5782FE5A9}" type="presOf" srcId="{D3D68E8C-304A-4D14-9135-9CE72BE31215}" destId="{3F4EB7F9-D7A7-0646-ABF6-C694DE0A4095}" srcOrd="0" destOrd="0" presId="urn:microsoft.com/office/officeart/2005/8/layout/default"/>
    <dgm:cxn modelId="{D92414E4-8E33-134C-B77E-3FAD6E98EEC1}" type="presParOf" srcId="{C6D71D79-8209-6E4E-A04B-1121FC5DBC9D}" destId="{3F4EB7F9-D7A7-0646-ABF6-C694DE0A4095}" srcOrd="0" destOrd="0" presId="urn:microsoft.com/office/officeart/2005/8/layout/default"/>
    <dgm:cxn modelId="{66E197CD-6840-A841-8DA9-1BB45B19D064}" type="presParOf" srcId="{C6D71D79-8209-6E4E-A04B-1121FC5DBC9D}" destId="{72DC0A16-3FC5-A14C-BFC7-3B3A76FA0937}" srcOrd="1" destOrd="0" presId="urn:microsoft.com/office/officeart/2005/8/layout/default"/>
    <dgm:cxn modelId="{96F357B0-8D0A-7F40-8FD0-A8B34C51BB5B}" type="presParOf" srcId="{C6D71D79-8209-6E4E-A04B-1121FC5DBC9D}" destId="{1191D505-9241-4E4D-A958-01DA1ADC61E6}" srcOrd="2" destOrd="0" presId="urn:microsoft.com/office/officeart/2005/8/layout/default"/>
    <dgm:cxn modelId="{F6061B02-16BF-A34B-A1BD-F3A33CA831DA}" type="presParOf" srcId="{C6D71D79-8209-6E4E-A04B-1121FC5DBC9D}" destId="{50579972-6B43-3D47-8152-E9FBF861716F}" srcOrd="3" destOrd="0" presId="urn:microsoft.com/office/officeart/2005/8/layout/default"/>
    <dgm:cxn modelId="{A5A1F5CC-5ABB-5F45-9BE2-9ECE01FD2DD8}" type="presParOf" srcId="{C6D71D79-8209-6E4E-A04B-1121FC5DBC9D}" destId="{F1568079-55C0-5F44-9011-6ABA4FDE2921}" srcOrd="4" destOrd="0" presId="urn:microsoft.com/office/officeart/2005/8/layout/default"/>
    <dgm:cxn modelId="{66F2337F-DFE3-5742-818F-362BDB5AD983}" type="presParOf" srcId="{C6D71D79-8209-6E4E-A04B-1121FC5DBC9D}" destId="{0A8CF285-3195-B940-8A2D-07C3611BFAB1}" srcOrd="5" destOrd="0" presId="urn:microsoft.com/office/officeart/2005/8/layout/default"/>
    <dgm:cxn modelId="{75D4F6AA-2821-724D-B2A2-59955C1DD079}" type="presParOf" srcId="{C6D71D79-8209-6E4E-A04B-1121FC5DBC9D}" destId="{F9B389C0-1E5C-7347-9D9F-C8D1B6EC6464}" srcOrd="6" destOrd="0" presId="urn:microsoft.com/office/officeart/2005/8/layout/default"/>
    <dgm:cxn modelId="{D5F81574-1CD2-6B4E-8617-2B583591D940}" type="presParOf" srcId="{C6D71D79-8209-6E4E-A04B-1121FC5DBC9D}" destId="{23935A48-82FD-8645-8DDF-C2C26A3DAE24}" srcOrd="7" destOrd="0" presId="urn:microsoft.com/office/officeart/2005/8/layout/default"/>
    <dgm:cxn modelId="{4E0D9E51-716E-D94C-9F50-A77307108B40}" type="presParOf" srcId="{C6D71D79-8209-6E4E-A04B-1121FC5DBC9D}" destId="{0459844F-80C9-D74A-A900-0B4AC005578E}" srcOrd="8" destOrd="0" presId="urn:microsoft.com/office/officeart/2005/8/layout/default"/>
    <dgm:cxn modelId="{C67AD463-EE69-8E46-95D1-279F8E81C770}" type="presParOf" srcId="{C6D71D79-8209-6E4E-A04B-1121FC5DBC9D}" destId="{661FEEDA-CB54-9441-B2C6-FF0235248AB1}" srcOrd="9" destOrd="0" presId="urn:microsoft.com/office/officeart/2005/8/layout/default"/>
    <dgm:cxn modelId="{F5D0E8A7-670C-F14E-8696-73345074FB86}" type="presParOf" srcId="{C6D71D79-8209-6E4E-A04B-1121FC5DBC9D}" destId="{780633BE-F50E-BF48-87CB-0DAFE1E6A5D7}" srcOrd="10" destOrd="0" presId="urn:microsoft.com/office/officeart/2005/8/layout/default"/>
    <dgm:cxn modelId="{95F8B972-8600-4747-A928-8EFBC4BC7DC9}" type="presParOf" srcId="{C6D71D79-8209-6E4E-A04B-1121FC5DBC9D}" destId="{493A06DF-9B8D-9B4B-A4AA-046604E5DD20}" srcOrd="11" destOrd="0" presId="urn:microsoft.com/office/officeart/2005/8/layout/default"/>
    <dgm:cxn modelId="{067952D1-6AFF-4D4A-8204-D018E4506712}" type="presParOf" srcId="{C6D71D79-8209-6E4E-A04B-1121FC5DBC9D}" destId="{50A985E4-48CE-F643-9981-DA7A87509483}" srcOrd="12" destOrd="0" presId="urn:microsoft.com/office/officeart/2005/8/layout/default"/>
    <dgm:cxn modelId="{AD83A295-3FAE-5D41-B3C7-BA05BDF34B2D}" type="presParOf" srcId="{C6D71D79-8209-6E4E-A04B-1121FC5DBC9D}" destId="{494FC646-FF98-6E41-9069-F5163AAF2025}" srcOrd="13" destOrd="0" presId="urn:microsoft.com/office/officeart/2005/8/layout/default"/>
    <dgm:cxn modelId="{FB6A3DB4-B5F8-294F-A40D-6CC249066433}" type="presParOf" srcId="{C6D71D79-8209-6E4E-A04B-1121FC5DBC9D}" destId="{AB45EA15-84C9-9C4F-8E41-4ECA1A68D8D8}" srcOrd="14" destOrd="0" presId="urn:microsoft.com/office/officeart/2005/8/layout/default"/>
    <dgm:cxn modelId="{E7EF4055-6A28-A146-8742-1C940EFC4824}" type="presParOf" srcId="{C6D71D79-8209-6E4E-A04B-1121FC5DBC9D}" destId="{E34251FB-4798-3043-8BDA-5ECAA0528F6A}" srcOrd="15" destOrd="0" presId="urn:microsoft.com/office/officeart/2005/8/layout/default"/>
    <dgm:cxn modelId="{B3FE3017-8F4C-0F40-A5BD-B6F12FB04403}" type="presParOf" srcId="{C6D71D79-8209-6E4E-A04B-1121FC5DBC9D}" destId="{DAFDE1D3-2722-0B4E-9E2C-5156C65E82C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CDB886-632D-41EF-8E4F-D068E57A1FD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EAC6E9-F994-401D-996E-1DA31F51510A}">
      <dgm:prSet/>
      <dgm:spPr/>
      <dgm:t>
        <a:bodyPr/>
        <a:lstStyle/>
        <a:p>
          <a:r>
            <a:rPr lang="en-US"/>
            <a:t>Issues for Discussion: </a:t>
          </a:r>
        </a:p>
      </dgm:t>
    </dgm:pt>
    <dgm:pt modelId="{26747C50-D009-45B4-BD73-5C1A2B86B803}" type="parTrans" cxnId="{371963E0-41C6-4592-9ACA-2F31DEDBCBB4}">
      <dgm:prSet/>
      <dgm:spPr/>
      <dgm:t>
        <a:bodyPr/>
        <a:lstStyle/>
        <a:p>
          <a:endParaRPr lang="en-US"/>
        </a:p>
      </dgm:t>
    </dgm:pt>
    <dgm:pt modelId="{31C404A7-FB56-46D8-B247-A217FAEBAE32}" type="sibTrans" cxnId="{371963E0-41C6-4592-9ACA-2F31DEDBCBB4}">
      <dgm:prSet/>
      <dgm:spPr/>
      <dgm:t>
        <a:bodyPr/>
        <a:lstStyle/>
        <a:p>
          <a:endParaRPr lang="en-US"/>
        </a:p>
      </dgm:t>
    </dgm:pt>
    <dgm:pt modelId="{DD122509-0556-4333-8030-C6017BE10D36}">
      <dgm:prSet/>
      <dgm:spPr/>
      <dgm:t>
        <a:bodyPr/>
        <a:lstStyle/>
        <a:p>
          <a:r>
            <a:rPr lang="en-US"/>
            <a:t>A.  Dramatic retreat from DB plans—implications for participants</a:t>
          </a:r>
        </a:p>
      </dgm:t>
    </dgm:pt>
    <dgm:pt modelId="{4F89B6F0-2EAE-4E1A-B680-7E5FA8F9C5D7}" type="parTrans" cxnId="{FC259AB0-0603-4275-80A0-1D2C31660CFD}">
      <dgm:prSet/>
      <dgm:spPr/>
      <dgm:t>
        <a:bodyPr/>
        <a:lstStyle/>
        <a:p>
          <a:endParaRPr lang="en-US"/>
        </a:p>
      </dgm:t>
    </dgm:pt>
    <dgm:pt modelId="{A551E41A-5547-49DF-BE1E-D6E30658D140}" type="sibTrans" cxnId="{FC259AB0-0603-4275-80A0-1D2C31660CFD}">
      <dgm:prSet/>
      <dgm:spPr/>
      <dgm:t>
        <a:bodyPr/>
        <a:lstStyle/>
        <a:p>
          <a:endParaRPr lang="en-US"/>
        </a:p>
      </dgm:t>
    </dgm:pt>
    <dgm:pt modelId="{E84DA0B7-832C-4BD6-AF54-330EFCC7076C}">
      <dgm:prSet/>
      <dgm:spPr/>
      <dgm:t>
        <a:bodyPr/>
        <a:lstStyle/>
        <a:p>
          <a:r>
            <a:rPr lang="en-US"/>
            <a:t>B.  Identify the desirable features</a:t>
          </a:r>
        </a:p>
      </dgm:t>
    </dgm:pt>
    <dgm:pt modelId="{C122AFD4-61AF-4102-BB57-A8751DF462A2}" type="parTrans" cxnId="{6B3BFA4B-1F9B-442D-BDB1-1D0AD33B8D82}">
      <dgm:prSet/>
      <dgm:spPr/>
      <dgm:t>
        <a:bodyPr/>
        <a:lstStyle/>
        <a:p>
          <a:endParaRPr lang="en-US"/>
        </a:p>
      </dgm:t>
    </dgm:pt>
    <dgm:pt modelId="{A036BF11-82FE-4A11-8786-1CE94BD3A377}" type="sibTrans" cxnId="{6B3BFA4B-1F9B-442D-BDB1-1D0AD33B8D82}">
      <dgm:prSet/>
      <dgm:spPr/>
      <dgm:t>
        <a:bodyPr/>
        <a:lstStyle/>
        <a:p>
          <a:endParaRPr lang="en-US"/>
        </a:p>
      </dgm:t>
    </dgm:pt>
    <dgm:pt modelId="{942416ED-860F-44EF-A324-6A390A473F64}">
      <dgm:prSet/>
      <dgm:spPr/>
      <dgm:t>
        <a:bodyPr/>
        <a:lstStyle/>
        <a:p>
          <a:r>
            <a:rPr lang="en-US"/>
            <a:t>C.  Remove problematic features </a:t>
          </a:r>
        </a:p>
      </dgm:t>
    </dgm:pt>
    <dgm:pt modelId="{CE11C2D5-24E1-4C70-A76A-2E3FED0196B6}" type="parTrans" cxnId="{6489F914-8EEE-4D55-AE00-227839D88F27}">
      <dgm:prSet/>
      <dgm:spPr/>
      <dgm:t>
        <a:bodyPr/>
        <a:lstStyle/>
        <a:p>
          <a:endParaRPr lang="en-US"/>
        </a:p>
      </dgm:t>
    </dgm:pt>
    <dgm:pt modelId="{B358B564-0FAC-4A66-B100-C6BA56929F5A}" type="sibTrans" cxnId="{6489F914-8EEE-4D55-AE00-227839D88F27}">
      <dgm:prSet/>
      <dgm:spPr/>
      <dgm:t>
        <a:bodyPr/>
        <a:lstStyle/>
        <a:p>
          <a:endParaRPr lang="en-US"/>
        </a:p>
      </dgm:t>
    </dgm:pt>
    <dgm:pt modelId="{70C87079-8358-49A0-B542-4275EF69286F}">
      <dgm:prSet/>
      <dgm:spPr/>
      <dgm:t>
        <a:bodyPr/>
        <a:lstStyle/>
        <a:p>
          <a:r>
            <a:rPr lang="en-US" dirty="0"/>
            <a:t>D.  Examples: variable annuity plans, market-based cash balance plans</a:t>
          </a:r>
        </a:p>
      </dgm:t>
    </dgm:pt>
    <dgm:pt modelId="{6EEF189C-DDD5-46CC-B75A-BBBA0E585169}" type="parTrans" cxnId="{E1EDE64F-BFAD-4642-B228-19BA56CC4453}">
      <dgm:prSet/>
      <dgm:spPr/>
      <dgm:t>
        <a:bodyPr/>
        <a:lstStyle/>
        <a:p>
          <a:endParaRPr lang="en-US"/>
        </a:p>
      </dgm:t>
    </dgm:pt>
    <dgm:pt modelId="{7AB6F59E-5ECB-4DC7-B387-03879B4A0EEE}" type="sibTrans" cxnId="{E1EDE64F-BFAD-4642-B228-19BA56CC4453}">
      <dgm:prSet/>
      <dgm:spPr/>
      <dgm:t>
        <a:bodyPr/>
        <a:lstStyle/>
        <a:p>
          <a:endParaRPr lang="en-US"/>
        </a:p>
      </dgm:t>
    </dgm:pt>
    <dgm:pt modelId="{509ACC19-07FF-3646-A4CF-8257541FE30E}" type="pres">
      <dgm:prSet presAssocID="{09CDB886-632D-41EF-8E4F-D068E57A1FD2}" presName="vert0" presStyleCnt="0">
        <dgm:presLayoutVars>
          <dgm:dir/>
          <dgm:animOne val="branch"/>
          <dgm:animLvl val="lvl"/>
        </dgm:presLayoutVars>
      </dgm:prSet>
      <dgm:spPr/>
    </dgm:pt>
    <dgm:pt modelId="{6B18A078-276D-3D43-94D9-9562AF675DA2}" type="pres">
      <dgm:prSet presAssocID="{76EAC6E9-F994-401D-996E-1DA31F51510A}" presName="thickLine" presStyleLbl="alignNode1" presStyleIdx="0" presStyleCnt="5"/>
      <dgm:spPr/>
    </dgm:pt>
    <dgm:pt modelId="{0AD14A5C-2F3C-3249-A62D-8CF825E32519}" type="pres">
      <dgm:prSet presAssocID="{76EAC6E9-F994-401D-996E-1DA31F51510A}" presName="horz1" presStyleCnt="0"/>
      <dgm:spPr/>
    </dgm:pt>
    <dgm:pt modelId="{BA8F1684-5480-5B4A-ABC5-29C3E74C2C39}" type="pres">
      <dgm:prSet presAssocID="{76EAC6E9-F994-401D-996E-1DA31F51510A}" presName="tx1" presStyleLbl="revTx" presStyleIdx="0" presStyleCnt="5"/>
      <dgm:spPr/>
    </dgm:pt>
    <dgm:pt modelId="{C1BB98C0-FE1F-A548-ACDE-D9291EB2BBF6}" type="pres">
      <dgm:prSet presAssocID="{76EAC6E9-F994-401D-996E-1DA31F51510A}" presName="vert1" presStyleCnt="0"/>
      <dgm:spPr/>
    </dgm:pt>
    <dgm:pt modelId="{D1FA6640-03B4-EE42-A763-5FB85B14399C}" type="pres">
      <dgm:prSet presAssocID="{DD122509-0556-4333-8030-C6017BE10D36}" presName="thickLine" presStyleLbl="alignNode1" presStyleIdx="1" presStyleCnt="5"/>
      <dgm:spPr/>
    </dgm:pt>
    <dgm:pt modelId="{CFF741B8-0BA4-894C-90D9-D9C3F797D4C9}" type="pres">
      <dgm:prSet presAssocID="{DD122509-0556-4333-8030-C6017BE10D36}" presName="horz1" presStyleCnt="0"/>
      <dgm:spPr/>
    </dgm:pt>
    <dgm:pt modelId="{8C4E35F4-35DE-8E48-B6A2-64AB0D70F9A7}" type="pres">
      <dgm:prSet presAssocID="{DD122509-0556-4333-8030-C6017BE10D36}" presName="tx1" presStyleLbl="revTx" presStyleIdx="1" presStyleCnt="5"/>
      <dgm:spPr/>
    </dgm:pt>
    <dgm:pt modelId="{5D4F8B40-6FCC-7B4E-8F8B-2EB189FB698C}" type="pres">
      <dgm:prSet presAssocID="{DD122509-0556-4333-8030-C6017BE10D36}" presName="vert1" presStyleCnt="0"/>
      <dgm:spPr/>
    </dgm:pt>
    <dgm:pt modelId="{4B2B873B-1263-C84E-950B-B69154802EEA}" type="pres">
      <dgm:prSet presAssocID="{E84DA0B7-832C-4BD6-AF54-330EFCC7076C}" presName="thickLine" presStyleLbl="alignNode1" presStyleIdx="2" presStyleCnt="5"/>
      <dgm:spPr/>
    </dgm:pt>
    <dgm:pt modelId="{C8DBAF95-21CA-104D-A879-98A96143391F}" type="pres">
      <dgm:prSet presAssocID="{E84DA0B7-832C-4BD6-AF54-330EFCC7076C}" presName="horz1" presStyleCnt="0"/>
      <dgm:spPr/>
    </dgm:pt>
    <dgm:pt modelId="{0F04349C-869F-9F45-8847-A48F013844AD}" type="pres">
      <dgm:prSet presAssocID="{E84DA0B7-832C-4BD6-AF54-330EFCC7076C}" presName="tx1" presStyleLbl="revTx" presStyleIdx="2" presStyleCnt="5"/>
      <dgm:spPr/>
    </dgm:pt>
    <dgm:pt modelId="{88E41BEF-E220-C749-B122-54B3A96E135D}" type="pres">
      <dgm:prSet presAssocID="{E84DA0B7-832C-4BD6-AF54-330EFCC7076C}" presName="vert1" presStyleCnt="0"/>
      <dgm:spPr/>
    </dgm:pt>
    <dgm:pt modelId="{188A89BC-F277-3842-9EE6-373DE23A5367}" type="pres">
      <dgm:prSet presAssocID="{942416ED-860F-44EF-A324-6A390A473F64}" presName="thickLine" presStyleLbl="alignNode1" presStyleIdx="3" presStyleCnt="5"/>
      <dgm:spPr/>
    </dgm:pt>
    <dgm:pt modelId="{266B6BE6-16F5-BA46-9CD0-C58F0CF5F803}" type="pres">
      <dgm:prSet presAssocID="{942416ED-860F-44EF-A324-6A390A473F64}" presName="horz1" presStyleCnt="0"/>
      <dgm:spPr/>
    </dgm:pt>
    <dgm:pt modelId="{4BCD1166-8012-C347-A39C-789E476505E1}" type="pres">
      <dgm:prSet presAssocID="{942416ED-860F-44EF-A324-6A390A473F64}" presName="tx1" presStyleLbl="revTx" presStyleIdx="3" presStyleCnt="5"/>
      <dgm:spPr/>
    </dgm:pt>
    <dgm:pt modelId="{4E069C21-092A-2F41-A3CD-35F374F39A2A}" type="pres">
      <dgm:prSet presAssocID="{942416ED-860F-44EF-A324-6A390A473F64}" presName="vert1" presStyleCnt="0"/>
      <dgm:spPr/>
    </dgm:pt>
    <dgm:pt modelId="{C96890A8-D03E-7548-BFDE-6044BB6527B7}" type="pres">
      <dgm:prSet presAssocID="{70C87079-8358-49A0-B542-4275EF69286F}" presName="thickLine" presStyleLbl="alignNode1" presStyleIdx="4" presStyleCnt="5"/>
      <dgm:spPr/>
    </dgm:pt>
    <dgm:pt modelId="{247C4F90-2BE5-D946-96CB-5319A0561442}" type="pres">
      <dgm:prSet presAssocID="{70C87079-8358-49A0-B542-4275EF69286F}" presName="horz1" presStyleCnt="0"/>
      <dgm:spPr/>
    </dgm:pt>
    <dgm:pt modelId="{32AAA558-E68A-3845-9443-54992D8D3AD2}" type="pres">
      <dgm:prSet presAssocID="{70C87079-8358-49A0-B542-4275EF69286F}" presName="tx1" presStyleLbl="revTx" presStyleIdx="4" presStyleCnt="5"/>
      <dgm:spPr/>
    </dgm:pt>
    <dgm:pt modelId="{D552A3F8-A32D-264F-BD77-D94354B07E9D}" type="pres">
      <dgm:prSet presAssocID="{70C87079-8358-49A0-B542-4275EF69286F}" presName="vert1" presStyleCnt="0"/>
      <dgm:spPr/>
    </dgm:pt>
  </dgm:ptLst>
  <dgm:cxnLst>
    <dgm:cxn modelId="{6489F914-8EEE-4D55-AE00-227839D88F27}" srcId="{09CDB886-632D-41EF-8E4F-D068E57A1FD2}" destId="{942416ED-860F-44EF-A324-6A390A473F64}" srcOrd="3" destOrd="0" parTransId="{CE11C2D5-24E1-4C70-A76A-2E3FED0196B6}" sibTransId="{B358B564-0FAC-4A66-B100-C6BA56929F5A}"/>
    <dgm:cxn modelId="{2F275F2C-1210-C64F-9B3C-23D089E27FC2}" type="presOf" srcId="{E84DA0B7-832C-4BD6-AF54-330EFCC7076C}" destId="{0F04349C-869F-9F45-8847-A48F013844AD}" srcOrd="0" destOrd="0" presId="urn:microsoft.com/office/officeart/2008/layout/LinedList"/>
    <dgm:cxn modelId="{E44BEB64-13DD-1C44-A571-6A1CF72818DE}" type="presOf" srcId="{76EAC6E9-F994-401D-996E-1DA31F51510A}" destId="{BA8F1684-5480-5B4A-ABC5-29C3E74C2C39}" srcOrd="0" destOrd="0" presId="urn:microsoft.com/office/officeart/2008/layout/LinedList"/>
    <dgm:cxn modelId="{6B3BFA4B-1F9B-442D-BDB1-1D0AD33B8D82}" srcId="{09CDB886-632D-41EF-8E4F-D068E57A1FD2}" destId="{E84DA0B7-832C-4BD6-AF54-330EFCC7076C}" srcOrd="2" destOrd="0" parTransId="{C122AFD4-61AF-4102-BB57-A8751DF462A2}" sibTransId="{A036BF11-82FE-4A11-8786-1CE94BD3A377}"/>
    <dgm:cxn modelId="{E1EDE64F-BFAD-4642-B228-19BA56CC4453}" srcId="{09CDB886-632D-41EF-8E4F-D068E57A1FD2}" destId="{70C87079-8358-49A0-B542-4275EF69286F}" srcOrd="4" destOrd="0" parTransId="{6EEF189C-DDD5-46CC-B75A-BBBA0E585169}" sibTransId="{7AB6F59E-5ECB-4DC7-B387-03879B4A0EEE}"/>
    <dgm:cxn modelId="{F18EC457-6AA2-E04C-9357-9AB9D61C8DF4}" type="presOf" srcId="{09CDB886-632D-41EF-8E4F-D068E57A1FD2}" destId="{509ACC19-07FF-3646-A4CF-8257541FE30E}" srcOrd="0" destOrd="0" presId="urn:microsoft.com/office/officeart/2008/layout/LinedList"/>
    <dgm:cxn modelId="{7C3F7F89-9C11-8745-B24A-B0FCE9C1CF07}" type="presOf" srcId="{942416ED-860F-44EF-A324-6A390A473F64}" destId="{4BCD1166-8012-C347-A39C-789E476505E1}" srcOrd="0" destOrd="0" presId="urn:microsoft.com/office/officeart/2008/layout/LinedList"/>
    <dgm:cxn modelId="{FC259AB0-0603-4275-80A0-1D2C31660CFD}" srcId="{09CDB886-632D-41EF-8E4F-D068E57A1FD2}" destId="{DD122509-0556-4333-8030-C6017BE10D36}" srcOrd="1" destOrd="0" parTransId="{4F89B6F0-2EAE-4E1A-B680-7E5FA8F9C5D7}" sibTransId="{A551E41A-5547-49DF-BE1E-D6E30658D140}"/>
    <dgm:cxn modelId="{37EA53BC-17BD-314A-876D-BD7DBCD332C8}" type="presOf" srcId="{DD122509-0556-4333-8030-C6017BE10D36}" destId="{8C4E35F4-35DE-8E48-B6A2-64AB0D70F9A7}" srcOrd="0" destOrd="0" presId="urn:microsoft.com/office/officeart/2008/layout/LinedList"/>
    <dgm:cxn modelId="{371963E0-41C6-4592-9ACA-2F31DEDBCBB4}" srcId="{09CDB886-632D-41EF-8E4F-D068E57A1FD2}" destId="{76EAC6E9-F994-401D-996E-1DA31F51510A}" srcOrd="0" destOrd="0" parTransId="{26747C50-D009-45B4-BD73-5C1A2B86B803}" sibTransId="{31C404A7-FB56-46D8-B247-A217FAEBAE32}"/>
    <dgm:cxn modelId="{EB6EF0FF-FED5-B14F-88AA-FDE89634267F}" type="presOf" srcId="{70C87079-8358-49A0-B542-4275EF69286F}" destId="{32AAA558-E68A-3845-9443-54992D8D3AD2}" srcOrd="0" destOrd="0" presId="urn:microsoft.com/office/officeart/2008/layout/LinedList"/>
    <dgm:cxn modelId="{48FDFD6F-6931-8D43-8884-6E9167ED4C46}" type="presParOf" srcId="{509ACC19-07FF-3646-A4CF-8257541FE30E}" destId="{6B18A078-276D-3D43-94D9-9562AF675DA2}" srcOrd="0" destOrd="0" presId="urn:microsoft.com/office/officeart/2008/layout/LinedList"/>
    <dgm:cxn modelId="{0668041C-4BAE-294A-8CA8-8833AC9F17A1}" type="presParOf" srcId="{509ACC19-07FF-3646-A4CF-8257541FE30E}" destId="{0AD14A5C-2F3C-3249-A62D-8CF825E32519}" srcOrd="1" destOrd="0" presId="urn:microsoft.com/office/officeart/2008/layout/LinedList"/>
    <dgm:cxn modelId="{2C0972A8-74C8-E145-8AEB-FC2C5813291C}" type="presParOf" srcId="{0AD14A5C-2F3C-3249-A62D-8CF825E32519}" destId="{BA8F1684-5480-5B4A-ABC5-29C3E74C2C39}" srcOrd="0" destOrd="0" presId="urn:microsoft.com/office/officeart/2008/layout/LinedList"/>
    <dgm:cxn modelId="{33CEA0F7-639B-4245-A895-0E3298921FFE}" type="presParOf" srcId="{0AD14A5C-2F3C-3249-A62D-8CF825E32519}" destId="{C1BB98C0-FE1F-A548-ACDE-D9291EB2BBF6}" srcOrd="1" destOrd="0" presId="urn:microsoft.com/office/officeart/2008/layout/LinedList"/>
    <dgm:cxn modelId="{55ABFBA4-5F31-9144-B5F5-D72841359964}" type="presParOf" srcId="{509ACC19-07FF-3646-A4CF-8257541FE30E}" destId="{D1FA6640-03B4-EE42-A763-5FB85B14399C}" srcOrd="2" destOrd="0" presId="urn:microsoft.com/office/officeart/2008/layout/LinedList"/>
    <dgm:cxn modelId="{DC09DED0-541B-D440-9D7C-2D977D1098CA}" type="presParOf" srcId="{509ACC19-07FF-3646-A4CF-8257541FE30E}" destId="{CFF741B8-0BA4-894C-90D9-D9C3F797D4C9}" srcOrd="3" destOrd="0" presId="urn:microsoft.com/office/officeart/2008/layout/LinedList"/>
    <dgm:cxn modelId="{5DC0B936-D7DF-5C4D-9BCE-BC193B646070}" type="presParOf" srcId="{CFF741B8-0BA4-894C-90D9-D9C3F797D4C9}" destId="{8C4E35F4-35DE-8E48-B6A2-64AB0D70F9A7}" srcOrd="0" destOrd="0" presId="urn:microsoft.com/office/officeart/2008/layout/LinedList"/>
    <dgm:cxn modelId="{9C56BD33-C35F-9C45-9A2F-51938005DCF8}" type="presParOf" srcId="{CFF741B8-0BA4-894C-90D9-D9C3F797D4C9}" destId="{5D4F8B40-6FCC-7B4E-8F8B-2EB189FB698C}" srcOrd="1" destOrd="0" presId="urn:microsoft.com/office/officeart/2008/layout/LinedList"/>
    <dgm:cxn modelId="{746BAA8D-AA38-3743-8C23-ADC9256B445C}" type="presParOf" srcId="{509ACC19-07FF-3646-A4CF-8257541FE30E}" destId="{4B2B873B-1263-C84E-950B-B69154802EEA}" srcOrd="4" destOrd="0" presId="urn:microsoft.com/office/officeart/2008/layout/LinedList"/>
    <dgm:cxn modelId="{D75AB3BC-9707-9F4E-9F2B-59C6BB01AC8C}" type="presParOf" srcId="{509ACC19-07FF-3646-A4CF-8257541FE30E}" destId="{C8DBAF95-21CA-104D-A879-98A96143391F}" srcOrd="5" destOrd="0" presId="urn:microsoft.com/office/officeart/2008/layout/LinedList"/>
    <dgm:cxn modelId="{E833E360-9BA0-D740-AF5F-B8951EB0BE6C}" type="presParOf" srcId="{C8DBAF95-21CA-104D-A879-98A96143391F}" destId="{0F04349C-869F-9F45-8847-A48F013844AD}" srcOrd="0" destOrd="0" presId="urn:microsoft.com/office/officeart/2008/layout/LinedList"/>
    <dgm:cxn modelId="{EBAF04E7-7141-BA4D-B3FC-CB3A6A35BAE6}" type="presParOf" srcId="{C8DBAF95-21CA-104D-A879-98A96143391F}" destId="{88E41BEF-E220-C749-B122-54B3A96E135D}" srcOrd="1" destOrd="0" presId="urn:microsoft.com/office/officeart/2008/layout/LinedList"/>
    <dgm:cxn modelId="{F53613DE-185C-3C47-BEEE-70D1A39126AB}" type="presParOf" srcId="{509ACC19-07FF-3646-A4CF-8257541FE30E}" destId="{188A89BC-F277-3842-9EE6-373DE23A5367}" srcOrd="6" destOrd="0" presId="urn:microsoft.com/office/officeart/2008/layout/LinedList"/>
    <dgm:cxn modelId="{DB2D44CF-83D9-E447-97CC-BC09351A71AB}" type="presParOf" srcId="{509ACC19-07FF-3646-A4CF-8257541FE30E}" destId="{266B6BE6-16F5-BA46-9CD0-C58F0CF5F803}" srcOrd="7" destOrd="0" presId="urn:microsoft.com/office/officeart/2008/layout/LinedList"/>
    <dgm:cxn modelId="{59C50CAB-B614-7841-83B6-CF7B45DB77DF}" type="presParOf" srcId="{266B6BE6-16F5-BA46-9CD0-C58F0CF5F803}" destId="{4BCD1166-8012-C347-A39C-789E476505E1}" srcOrd="0" destOrd="0" presId="urn:microsoft.com/office/officeart/2008/layout/LinedList"/>
    <dgm:cxn modelId="{F41569E0-28A1-E240-8601-20DB1BF9861E}" type="presParOf" srcId="{266B6BE6-16F5-BA46-9CD0-C58F0CF5F803}" destId="{4E069C21-092A-2F41-A3CD-35F374F39A2A}" srcOrd="1" destOrd="0" presId="urn:microsoft.com/office/officeart/2008/layout/LinedList"/>
    <dgm:cxn modelId="{6BEDB501-E898-934D-8460-CAEE4BA0E69D}" type="presParOf" srcId="{509ACC19-07FF-3646-A4CF-8257541FE30E}" destId="{C96890A8-D03E-7548-BFDE-6044BB6527B7}" srcOrd="8" destOrd="0" presId="urn:microsoft.com/office/officeart/2008/layout/LinedList"/>
    <dgm:cxn modelId="{DBD75894-8BBC-D841-AB57-FAF84FCB728F}" type="presParOf" srcId="{509ACC19-07FF-3646-A4CF-8257541FE30E}" destId="{247C4F90-2BE5-D946-96CB-5319A0561442}" srcOrd="9" destOrd="0" presId="urn:microsoft.com/office/officeart/2008/layout/LinedList"/>
    <dgm:cxn modelId="{7F7B43D7-5033-8F4C-AEF3-B958478BDB6F}" type="presParOf" srcId="{247C4F90-2BE5-D946-96CB-5319A0561442}" destId="{32AAA558-E68A-3845-9443-54992D8D3AD2}" srcOrd="0" destOrd="0" presId="urn:microsoft.com/office/officeart/2008/layout/LinedList"/>
    <dgm:cxn modelId="{3823D46F-AD58-3F41-A770-2FC621C997B3}" type="presParOf" srcId="{247C4F90-2BE5-D946-96CB-5319A0561442}" destId="{D552A3F8-A32D-264F-BD77-D94354B07E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CBB9BF-A9F1-4095-B501-593612F2619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041D5CF-582F-4D21-8B31-21E48918C3DE}">
      <dgm:prSet/>
      <dgm:spPr/>
      <dgm:t>
        <a:bodyPr/>
        <a:lstStyle/>
        <a:p>
          <a:pPr>
            <a:defRPr cap="all"/>
          </a:pPr>
          <a:r>
            <a:rPr lang="en-US"/>
            <a:t>Education Group has focused on:</a:t>
          </a:r>
        </a:p>
      </dgm:t>
    </dgm:pt>
    <dgm:pt modelId="{60640546-DB6A-47D1-A416-9A76454674DF}" type="parTrans" cxnId="{76DF34FB-7A09-4356-BDBA-5B3A3B3F69FB}">
      <dgm:prSet/>
      <dgm:spPr/>
      <dgm:t>
        <a:bodyPr/>
        <a:lstStyle/>
        <a:p>
          <a:endParaRPr lang="en-US"/>
        </a:p>
      </dgm:t>
    </dgm:pt>
    <dgm:pt modelId="{0391A560-72E7-45D7-96B9-5A781456ACDB}" type="sibTrans" cxnId="{76DF34FB-7A09-4356-BDBA-5B3A3B3F69FB}">
      <dgm:prSet/>
      <dgm:spPr/>
      <dgm:t>
        <a:bodyPr/>
        <a:lstStyle/>
        <a:p>
          <a:endParaRPr lang="en-US"/>
        </a:p>
      </dgm:t>
    </dgm:pt>
    <dgm:pt modelId="{E5E50533-7065-4D64-837F-592267629EA5}">
      <dgm:prSet/>
      <dgm:spPr/>
      <dgm:t>
        <a:bodyPr/>
        <a:lstStyle/>
        <a:p>
          <a:pPr>
            <a:defRPr cap="all"/>
          </a:pPr>
          <a:r>
            <a:rPr lang="en-US"/>
            <a:t>A.  Financial Literacy</a:t>
          </a:r>
        </a:p>
      </dgm:t>
    </dgm:pt>
    <dgm:pt modelId="{CECF5B01-10B1-4E73-8A26-66A87712668D}" type="parTrans" cxnId="{AC68E1F6-E255-413D-8DE4-BBD27BB59CBA}">
      <dgm:prSet/>
      <dgm:spPr/>
      <dgm:t>
        <a:bodyPr/>
        <a:lstStyle/>
        <a:p>
          <a:endParaRPr lang="en-US"/>
        </a:p>
      </dgm:t>
    </dgm:pt>
    <dgm:pt modelId="{9B6E676E-694D-4404-9DAC-7E487EA573E3}" type="sibTrans" cxnId="{AC68E1F6-E255-413D-8DE4-BBD27BB59CBA}">
      <dgm:prSet/>
      <dgm:spPr/>
      <dgm:t>
        <a:bodyPr/>
        <a:lstStyle/>
        <a:p>
          <a:endParaRPr lang="en-US"/>
        </a:p>
      </dgm:t>
    </dgm:pt>
    <dgm:pt modelId="{4E348073-3EE5-4C4D-A780-9FC72B412616}">
      <dgm:prSet/>
      <dgm:spPr/>
      <dgm:t>
        <a:bodyPr/>
        <a:lstStyle/>
        <a:p>
          <a:pPr>
            <a:defRPr cap="all"/>
          </a:pPr>
          <a:r>
            <a:rPr lang="en-US"/>
            <a:t>B. Identifying Non-Conflicted sources of information</a:t>
          </a:r>
        </a:p>
      </dgm:t>
    </dgm:pt>
    <dgm:pt modelId="{93B87C57-765B-42FD-B15B-785160862815}" type="parTrans" cxnId="{D823B2CC-17F8-4376-B6C0-41A6DE78B566}">
      <dgm:prSet/>
      <dgm:spPr/>
      <dgm:t>
        <a:bodyPr/>
        <a:lstStyle/>
        <a:p>
          <a:endParaRPr lang="en-US"/>
        </a:p>
      </dgm:t>
    </dgm:pt>
    <dgm:pt modelId="{705BAB37-4F36-4DD3-A1BE-3C5128A2FDBB}" type="sibTrans" cxnId="{D823B2CC-17F8-4376-B6C0-41A6DE78B566}">
      <dgm:prSet/>
      <dgm:spPr/>
      <dgm:t>
        <a:bodyPr/>
        <a:lstStyle/>
        <a:p>
          <a:endParaRPr lang="en-US"/>
        </a:p>
      </dgm:t>
    </dgm:pt>
    <dgm:pt modelId="{050ADBBA-2382-4AC8-88E7-D1492CB31E6D}">
      <dgm:prSet/>
      <dgm:spPr/>
      <dgm:t>
        <a:bodyPr/>
        <a:lstStyle/>
        <a:p>
          <a:pPr>
            <a:defRPr cap="all"/>
          </a:pPr>
          <a:r>
            <a:rPr lang="en-US"/>
            <a:t>C.  Developed draft of materials geared for different stages of life</a:t>
          </a:r>
        </a:p>
      </dgm:t>
    </dgm:pt>
    <dgm:pt modelId="{52F87D34-633B-4BA5-888F-4BC7A8121953}" type="parTrans" cxnId="{2715FB18-D180-4DE1-B87F-DF646B858022}">
      <dgm:prSet/>
      <dgm:spPr/>
      <dgm:t>
        <a:bodyPr/>
        <a:lstStyle/>
        <a:p>
          <a:endParaRPr lang="en-US"/>
        </a:p>
      </dgm:t>
    </dgm:pt>
    <dgm:pt modelId="{E6DC022C-4650-4831-B006-88951C727773}" type="sibTrans" cxnId="{2715FB18-D180-4DE1-B87F-DF646B858022}">
      <dgm:prSet/>
      <dgm:spPr/>
      <dgm:t>
        <a:bodyPr/>
        <a:lstStyle/>
        <a:p>
          <a:endParaRPr lang="en-US"/>
        </a:p>
      </dgm:t>
    </dgm:pt>
    <dgm:pt modelId="{186CFBC8-52D8-4FF1-A0A0-50E3FDADBF65}">
      <dgm:prSet/>
      <dgm:spPr/>
      <dgm:t>
        <a:bodyPr/>
        <a:lstStyle/>
        <a:p>
          <a:pPr>
            <a:defRPr cap="all"/>
          </a:pPr>
          <a:r>
            <a:rPr lang="en-US"/>
            <a:t>D. How to get materials to public?</a:t>
          </a:r>
        </a:p>
      </dgm:t>
    </dgm:pt>
    <dgm:pt modelId="{CB66FAE4-D760-464F-8028-A673562EC09E}" type="parTrans" cxnId="{39B0E254-0815-4392-A272-D779E111DF23}">
      <dgm:prSet/>
      <dgm:spPr/>
      <dgm:t>
        <a:bodyPr/>
        <a:lstStyle/>
        <a:p>
          <a:endParaRPr lang="en-US"/>
        </a:p>
      </dgm:t>
    </dgm:pt>
    <dgm:pt modelId="{BD474DAE-2E64-4ABC-B2FA-7E5DD6021BF0}" type="sibTrans" cxnId="{39B0E254-0815-4392-A272-D779E111DF23}">
      <dgm:prSet/>
      <dgm:spPr/>
      <dgm:t>
        <a:bodyPr/>
        <a:lstStyle/>
        <a:p>
          <a:endParaRPr lang="en-US"/>
        </a:p>
      </dgm:t>
    </dgm:pt>
    <dgm:pt modelId="{C10A5F9D-7BE9-4896-BD6F-8A12CB344F88}" type="pres">
      <dgm:prSet presAssocID="{6CCBB9BF-A9F1-4095-B501-593612F26191}" presName="root" presStyleCnt="0">
        <dgm:presLayoutVars>
          <dgm:dir/>
          <dgm:resizeHandles val="exact"/>
        </dgm:presLayoutVars>
      </dgm:prSet>
      <dgm:spPr/>
    </dgm:pt>
    <dgm:pt modelId="{43E8F4E4-2AFD-4F9F-BE18-B8EC92D049FF}" type="pres">
      <dgm:prSet presAssocID="{B041D5CF-582F-4D21-8B31-21E48918C3DE}" presName="compNode" presStyleCnt="0"/>
      <dgm:spPr/>
    </dgm:pt>
    <dgm:pt modelId="{CA3A7F1B-C03A-48E8-8E63-E10FC01A2536}" type="pres">
      <dgm:prSet presAssocID="{B041D5CF-582F-4D21-8B31-21E48918C3DE}" presName="iconBgRect" presStyleLbl="bgShp" presStyleIdx="0" presStyleCnt="5"/>
      <dgm:spPr/>
    </dgm:pt>
    <dgm:pt modelId="{B508A2C1-EE4D-492A-8C5E-462E75B577FC}" type="pres">
      <dgm:prSet presAssocID="{B041D5CF-582F-4D21-8B31-21E48918C3D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8DA9B218-4E9C-4691-9BAE-C088D4E45A47}" type="pres">
      <dgm:prSet presAssocID="{B041D5CF-582F-4D21-8B31-21E48918C3DE}" presName="spaceRect" presStyleCnt="0"/>
      <dgm:spPr/>
    </dgm:pt>
    <dgm:pt modelId="{41F26460-3A7F-4F29-8DE4-142B93A72F08}" type="pres">
      <dgm:prSet presAssocID="{B041D5CF-582F-4D21-8B31-21E48918C3DE}" presName="textRect" presStyleLbl="revTx" presStyleIdx="0" presStyleCnt="5">
        <dgm:presLayoutVars>
          <dgm:chMax val="1"/>
          <dgm:chPref val="1"/>
        </dgm:presLayoutVars>
      </dgm:prSet>
      <dgm:spPr/>
    </dgm:pt>
    <dgm:pt modelId="{7E68CD4B-6C1A-48A4-BD97-3D7F14308C6B}" type="pres">
      <dgm:prSet presAssocID="{0391A560-72E7-45D7-96B9-5A781456ACDB}" presName="sibTrans" presStyleCnt="0"/>
      <dgm:spPr/>
    </dgm:pt>
    <dgm:pt modelId="{D4FA1425-1C2A-4796-8D00-B1B3EC44E142}" type="pres">
      <dgm:prSet presAssocID="{E5E50533-7065-4D64-837F-592267629EA5}" presName="compNode" presStyleCnt="0"/>
      <dgm:spPr/>
    </dgm:pt>
    <dgm:pt modelId="{662EE1D9-5891-4224-B74C-331B2CD517C3}" type="pres">
      <dgm:prSet presAssocID="{E5E50533-7065-4D64-837F-592267629EA5}" presName="iconBgRect" presStyleLbl="bgShp" presStyleIdx="1" presStyleCnt="5"/>
      <dgm:spPr/>
    </dgm:pt>
    <dgm:pt modelId="{4CC20131-3B2F-483C-8848-1185D887D133}" type="pres">
      <dgm:prSet presAssocID="{E5E50533-7065-4D64-837F-592267629EA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34291BC4-A57C-4D95-A9B3-C0F7BEB541A3}" type="pres">
      <dgm:prSet presAssocID="{E5E50533-7065-4D64-837F-592267629EA5}" presName="spaceRect" presStyleCnt="0"/>
      <dgm:spPr/>
    </dgm:pt>
    <dgm:pt modelId="{ED9CFEE9-EFFC-4767-89CA-C6ABD725A7CA}" type="pres">
      <dgm:prSet presAssocID="{E5E50533-7065-4D64-837F-592267629EA5}" presName="textRect" presStyleLbl="revTx" presStyleIdx="1" presStyleCnt="5">
        <dgm:presLayoutVars>
          <dgm:chMax val="1"/>
          <dgm:chPref val="1"/>
        </dgm:presLayoutVars>
      </dgm:prSet>
      <dgm:spPr/>
    </dgm:pt>
    <dgm:pt modelId="{8CEF4F62-3868-4FDF-B0C7-6D14B664D825}" type="pres">
      <dgm:prSet presAssocID="{9B6E676E-694D-4404-9DAC-7E487EA573E3}" presName="sibTrans" presStyleCnt="0"/>
      <dgm:spPr/>
    </dgm:pt>
    <dgm:pt modelId="{DDFD5D21-FEEE-4C36-B7AA-FEC26E4772F5}" type="pres">
      <dgm:prSet presAssocID="{4E348073-3EE5-4C4D-A780-9FC72B412616}" presName="compNode" presStyleCnt="0"/>
      <dgm:spPr/>
    </dgm:pt>
    <dgm:pt modelId="{FD3DAB39-2B64-462B-8A56-14FC7A9FA826}" type="pres">
      <dgm:prSet presAssocID="{4E348073-3EE5-4C4D-A780-9FC72B412616}" presName="iconBgRect" presStyleLbl="bgShp" presStyleIdx="2" presStyleCnt="5"/>
      <dgm:spPr/>
    </dgm:pt>
    <dgm:pt modelId="{9BC75F92-ECCF-4860-AA5D-D982A788E869}" type="pres">
      <dgm:prSet presAssocID="{4E348073-3EE5-4C4D-A780-9FC72B41261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AB17441-5DCD-4D0D-A16C-721166C1EC35}" type="pres">
      <dgm:prSet presAssocID="{4E348073-3EE5-4C4D-A780-9FC72B412616}" presName="spaceRect" presStyleCnt="0"/>
      <dgm:spPr/>
    </dgm:pt>
    <dgm:pt modelId="{134990F2-E05F-4160-9682-5462F0DE5CF1}" type="pres">
      <dgm:prSet presAssocID="{4E348073-3EE5-4C4D-A780-9FC72B412616}" presName="textRect" presStyleLbl="revTx" presStyleIdx="2" presStyleCnt="5">
        <dgm:presLayoutVars>
          <dgm:chMax val="1"/>
          <dgm:chPref val="1"/>
        </dgm:presLayoutVars>
      </dgm:prSet>
      <dgm:spPr/>
    </dgm:pt>
    <dgm:pt modelId="{57DE621F-94FC-4036-8AC1-81337D0A1F7B}" type="pres">
      <dgm:prSet presAssocID="{705BAB37-4F36-4DD3-A1BE-3C5128A2FDBB}" presName="sibTrans" presStyleCnt="0"/>
      <dgm:spPr/>
    </dgm:pt>
    <dgm:pt modelId="{9B592F11-3ED7-4DD1-8293-F15530D7878F}" type="pres">
      <dgm:prSet presAssocID="{050ADBBA-2382-4AC8-88E7-D1492CB31E6D}" presName="compNode" presStyleCnt="0"/>
      <dgm:spPr/>
    </dgm:pt>
    <dgm:pt modelId="{2851BAE5-3E03-42AA-949E-EF9AE56875A0}" type="pres">
      <dgm:prSet presAssocID="{050ADBBA-2382-4AC8-88E7-D1492CB31E6D}" presName="iconBgRect" presStyleLbl="bgShp" presStyleIdx="3" presStyleCnt="5"/>
      <dgm:spPr/>
    </dgm:pt>
    <dgm:pt modelId="{F4B14D6F-4738-46CF-B654-F1D31A382BC4}" type="pres">
      <dgm:prSet presAssocID="{050ADBBA-2382-4AC8-88E7-D1492CB31E6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DF140AC8-5957-4BA1-86EE-2EB8D6A3483F}" type="pres">
      <dgm:prSet presAssocID="{050ADBBA-2382-4AC8-88E7-D1492CB31E6D}" presName="spaceRect" presStyleCnt="0"/>
      <dgm:spPr/>
    </dgm:pt>
    <dgm:pt modelId="{298E26E4-AC93-4039-8223-15D13CA2C84E}" type="pres">
      <dgm:prSet presAssocID="{050ADBBA-2382-4AC8-88E7-D1492CB31E6D}" presName="textRect" presStyleLbl="revTx" presStyleIdx="3" presStyleCnt="5">
        <dgm:presLayoutVars>
          <dgm:chMax val="1"/>
          <dgm:chPref val="1"/>
        </dgm:presLayoutVars>
      </dgm:prSet>
      <dgm:spPr/>
    </dgm:pt>
    <dgm:pt modelId="{5F5A6965-C579-4101-84AE-04E6911F0FFD}" type="pres">
      <dgm:prSet presAssocID="{E6DC022C-4650-4831-B006-88951C727773}" presName="sibTrans" presStyleCnt="0"/>
      <dgm:spPr/>
    </dgm:pt>
    <dgm:pt modelId="{2BA0CFC5-7366-44CA-994E-C29727D0DF41}" type="pres">
      <dgm:prSet presAssocID="{186CFBC8-52D8-4FF1-A0A0-50E3FDADBF65}" presName="compNode" presStyleCnt="0"/>
      <dgm:spPr/>
    </dgm:pt>
    <dgm:pt modelId="{F3D20C15-1B55-4566-A761-46645B2B3B66}" type="pres">
      <dgm:prSet presAssocID="{186CFBC8-52D8-4FF1-A0A0-50E3FDADBF65}" presName="iconBgRect" presStyleLbl="bgShp" presStyleIdx="4" presStyleCnt="5"/>
      <dgm:spPr/>
    </dgm:pt>
    <dgm:pt modelId="{FE94C4BA-A54C-4ABB-87BB-F5B6B618C742}" type="pres">
      <dgm:prSet presAssocID="{186CFBC8-52D8-4FF1-A0A0-50E3FDADBF6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asInPod"/>
        </a:ext>
      </dgm:extLst>
    </dgm:pt>
    <dgm:pt modelId="{48EE500D-990B-49F9-BA27-2B9CABE69C48}" type="pres">
      <dgm:prSet presAssocID="{186CFBC8-52D8-4FF1-A0A0-50E3FDADBF65}" presName="spaceRect" presStyleCnt="0"/>
      <dgm:spPr/>
    </dgm:pt>
    <dgm:pt modelId="{81E90A7E-7531-419F-9283-38A1D4ADBEFA}" type="pres">
      <dgm:prSet presAssocID="{186CFBC8-52D8-4FF1-A0A0-50E3FDADBF6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715FB18-D180-4DE1-B87F-DF646B858022}" srcId="{6CCBB9BF-A9F1-4095-B501-593612F26191}" destId="{050ADBBA-2382-4AC8-88E7-D1492CB31E6D}" srcOrd="3" destOrd="0" parTransId="{52F87D34-633B-4BA5-888F-4BC7A8121953}" sibTransId="{E6DC022C-4650-4831-B006-88951C727773}"/>
    <dgm:cxn modelId="{6207B91A-8550-4888-A514-B01FDABD5128}" type="presOf" srcId="{050ADBBA-2382-4AC8-88E7-D1492CB31E6D}" destId="{298E26E4-AC93-4039-8223-15D13CA2C84E}" srcOrd="0" destOrd="0" presId="urn:microsoft.com/office/officeart/2018/5/layout/IconCircleLabelList"/>
    <dgm:cxn modelId="{E05A0335-5AF6-4182-9B4B-85EFD9FFE053}" type="presOf" srcId="{E5E50533-7065-4D64-837F-592267629EA5}" destId="{ED9CFEE9-EFFC-4767-89CA-C6ABD725A7CA}" srcOrd="0" destOrd="0" presId="urn:microsoft.com/office/officeart/2018/5/layout/IconCircleLabelList"/>
    <dgm:cxn modelId="{F23F8866-918A-413D-BBEE-299E3E3A650C}" type="presOf" srcId="{B041D5CF-582F-4D21-8B31-21E48918C3DE}" destId="{41F26460-3A7F-4F29-8DE4-142B93A72F08}" srcOrd="0" destOrd="0" presId="urn:microsoft.com/office/officeart/2018/5/layout/IconCircleLabelList"/>
    <dgm:cxn modelId="{39B0E254-0815-4392-A272-D779E111DF23}" srcId="{6CCBB9BF-A9F1-4095-B501-593612F26191}" destId="{186CFBC8-52D8-4FF1-A0A0-50E3FDADBF65}" srcOrd="4" destOrd="0" parTransId="{CB66FAE4-D760-464F-8028-A673562EC09E}" sibTransId="{BD474DAE-2E64-4ABC-B2FA-7E5DD6021BF0}"/>
    <dgm:cxn modelId="{DAC707A4-E109-4079-8EE6-4B063B70BAE9}" type="presOf" srcId="{186CFBC8-52D8-4FF1-A0A0-50E3FDADBF65}" destId="{81E90A7E-7531-419F-9283-38A1D4ADBEFA}" srcOrd="0" destOrd="0" presId="urn:microsoft.com/office/officeart/2018/5/layout/IconCircleLabelList"/>
    <dgm:cxn modelId="{6A879CC4-9092-40D6-A981-619698EFD090}" type="presOf" srcId="{6CCBB9BF-A9F1-4095-B501-593612F26191}" destId="{C10A5F9D-7BE9-4896-BD6F-8A12CB344F88}" srcOrd="0" destOrd="0" presId="urn:microsoft.com/office/officeart/2018/5/layout/IconCircleLabelList"/>
    <dgm:cxn modelId="{D823B2CC-17F8-4376-B6C0-41A6DE78B566}" srcId="{6CCBB9BF-A9F1-4095-B501-593612F26191}" destId="{4E348073-3EE5-4C4D-A780-9FC72B412616}" srcOrd="2" destOrd="0" parTransId="{93B87C57-765B-42FD-B15B-785160862815}" sibTransId="{705BAB37-4F36-4DD3-A1BE-3C5128A2FDBB}"/>
    <dgm:cxn modelId="{DFE4FDD6-45E2-4122-9D6F-36B1FCDDA4A6}" type="presOf" srcId="{4E348073-3EE5-4C4D-A780-9FC72B412616}" destId="{134990F2-E05F-4160-9682-5462F0DE5CF1}" srcOrd="0" destOrd="0" presId="urn:microsoft.com/office/officeart/2018/5/layout/IconCircleLabelList"/>
    <dgm:cxn modelId="{AC68E1F6-E255-413D-8DE4-BBD27BB59CBA}" srcId="{6CCBB9BF-A9F1-4095-B501-593612F26191}" destId="{E5E50533-7065-4D64-837F-592267629EA5}" srcOrd="1" destOrd="0" parTransId="{CECF5B01-10B1-4E73-8A26-66A87712668D}" sibTransId="{9B6E676E-694D-4404-9DAC-7E487EA573E3}"/>
    <dgm:cxn modelId="{76DF34FB-7A09-4356-BDBA-5B3A3B3F69FB}" srcId="{6CCBB9BF-A9F1-4095-B501-593612F26191}" destId="{B041D5CF-582F-4D21-8B31-21E48918C3DE}" srcOrd="0" destOrd="0" parTransId="{60640546-DB6A-47D1-A416-9A76454674DF}" sibTransId="{0391A560-72E7-45D7-96B9-5A781456ACDB}"/>
    <dgm:cxn modelId="{7C3201AB-714C-49CF-97E4-DC084F2E578A}" type="presParOf" srcId="{C10A5F9D-7BE9-4896-BD6F-8A12CB344F88}" destId="{43E8F4E4-2AFD-4F9F-BE18-B8EC92D049FF}" srcOrd="0" destOrd="0" presId="urn:microsoft.com/office/officeart/2018/5/layout/IconCircleLabelList"/>
    <dgm:cxn modelId="{B5764444-CA5B-44D7-87CB-E9E157D9534A}" type="presParOf" srcId="{43E8F4E4-2AFD-4F9F-BE18-B8EC92D049FF}" destId="{CA3A7F1B-C03A-48E8-8E63-E10FC01A2536}" srcOrd="0" destOrd="0" presId="urn:microsoft.com/office/officeart/2018/5/layout/IconCircleLabelList"/>
    <dgm:cxn modelId="{36DD41BD-10EF-4D39-A714-172862F3B2AD}" type="presParOf" srcId="{43E8F4E4-2AFD-4F9F-BE18-B8EC92D049FF}" destId="{B508A2C1-EE4D-492A-8C5E-462E75B577FC}" srcOrd="1" destOrd="0" presId="urn:microsoft.com/office/officeart/2018/5/layout/IconCircleLabelList"/>
    <dgm:cxn modelId="{7A0E7F5F-B2D3-44DF-BF97-1E1B9F26B92D}" type="presParOf" srcId="{43E8F4E4-2AFD-4F9F-BE18-B8EC92D049FF}" destId="{8DA9B218-4E9C-4691-9BAE-C088D4E45A47}" srcOrd="2" destOrd="0" presId="urn:microsoft.com/office/officeart/2018/5/layout/IconCircleLabelList"/>
    <dgm:cxn modelId="{2AF461D7-A92F-419D-BC4D-98E18841FF18}" type="presParOf" srcId="{43E8F4E4-2AFD-4F9F-BE18-B8EC92D049FF}" destId="{41F26460-3A7F-4F29-8DE4-142B93A72F08}" srcOrd="3" destOrd="0" presId="urn:microsoft.com/office/officeart/2018/5/layout/IconCircleLabelList"/>
    <dgm:cxn modelId="{27D25F3E-B542-47D7-8981-4EA002A84573}" type="presParOf" srcId="{C10A5F9D-7BE9-4896-BD6F-8A12CB344F88}" destId="{7E68CD4B-6C1A-48A4-BD97-3D7F14308C6B}" srcOrd="1" destOrd="0" presId="urn:microsoft.com/office/officeart/2018/5/layout/IconCircleLabelList"/>
    <dgm:cxn modelId="{93D6FBF9-6EBD-4D8E-9C58-468EA83C6ECC}" type="presParOf" srcId="{C10A5F9D-7BE9-4896-BD6F-8A12CB344F88}" destId="{D4FA1425-1C2A-4796-8D00-B1B3EC44E142}" srcOrd="2" destOrd="0" presId="urn:microsoft.com/office/officeart/2018/5/layout/IconCircleLabelList"/>
    <dgm:cxn modelId="{662295A3-ACF5-446F-BB7E-306A0F2E378E}" type="presParOf" srcId="{D4FA1425-1C2A-4796-8D00-B1B3EC44E142}" destId="{662EE1D9-5891-4224-B74C-331B2CD517C3}" srcOrd="0" destOrd="0" presId="urn:microsoft.com/office/officeart/2018/5/layout/IconCircleLabelList"/>
    <dgm:cxn modelId="{0C68ED98-8651-4E96-8AC5-2CE9403A358C}" type="presParOf" srcId="{D4FA1425-1C2A-4796-8D00-B1B3EC44E142}" destId="{4CC20131-3B2F-483C-8848-1185D887D133}" srcOrd="1" destOrd="0" presId="urn:microsoft.com/office/officeart/2018/5/layout/IconCircleLabelList"/>
    <dgm:cxn modelId="{872D1B9F-3E0D-42D9-98C7-A4F4CFE36798}" type="presParOf" srcId="{D4FA1425-1C2A-4796-8D00-B1B3EC44E142}" destId="{34291BC4-A57C-4D95-A9B3-C0F7BEB541A3}" srcOrd="2" destOrd="0" presId="urn:microsoft.com/office/officeart/2018/5/layout/IconCircleLabelList"/>
    <dgm:cxn modelId="{50280EE0-B0E9-4C4F-BF05-2949B68E0BAA}" type="presParOf" srcId="{D4FA1425-1C2A-4796-8D00-B1B3EC44E142}" destId="{ED9CFEE9-EFFC-4767-89CA-C6ABD725A7CA}" srcOrd="3" destOrd="0" presId="urn:microsoft.com/office/officeart/2018/5/layout/IconCircleLabelList"/>
    <dgm:cxn modelId="{EC1BA584-6373-44D0-A955-71ECE165E40B}" type="presParOf" srcId="{C10A5F9D-7BE9-4896-BD6F-8A12CB344F88}" destId="{8CEF4F62-3868-4FDF-B0C7-6D14B664D825}" srcOrd="3" destOrd="0" presId="urn:microsoft.com/office/officeart/2018/5/layout/IconCircleLabelList"/>
    <dgm:cxn modelId="{04D265E9-49D4-4283-9353-47EBFA2D0FEE}" type="presParOf" srcId="{C10A5F9D-7BE9-4896-BD6F-8A12CB344F88}" destId="{DDFD5D21-FEEE-4C36-B7AA-FEC26E4772F5}" srcOrd="4" destOrd="0" presId="urn:microsoft.com/office/officeart/2018/5/layout/IconCircleLabelList"/>
    <dgm:cxn modelId="{398F3908-0466-4751-AF5E-B39D439A025D}" type="presParOf" srcId="{DDFD5D21-FEEE-4C36-B7AA-FEC26E4772F5}" destId="{FD3DAB39-2B64-462B-8A56-14FC7A9FA826}" srcOrd="0" destOrd="0" presId="urn:microsoft.com/office/officeart/2018/5/layout/IconCircleLabelList"/>
    <dgm:cxn modelId="{60972E63-2C98-4A4A-8B28-C2C370B88F26}" type="presParOf" srcId="{DDFD5D21-FEEE-4C36-B7AA-FEC26E4772F5}" destId="{9BC75F92-ECCF-4860-AA5D-D982A788E869}" srcOrd="1" destOrd="0" presId="urn:microsoft.com/office/officeart/2018/5/layout/IconCircleLabelList"/>
    <dgm:cxn modelId="{C0972679-D882-46A3-B5E2-B29B7D0EF7F3}" type="presParOf" srcId="{DDFD5D21-FEEE-4C36-B7AA-FEC26E4772F5}" destId="{1AB17441-5DCD-4D0D-A16C-721166C1EC35}" srcOrd="2" destOrd="0" presId="urn:microsoft.com/office/officeart/2018/5/layout/IconCircleLabelList"/>
    <dgm:cxn modelId="{5C1B69D0-741E-49CB-9BA3-E79BAA5794F4}" type="presParOf" srcId="{DDFD5D21-FEEE-4C36-B7AA-FEC26E4772F5}" destId="{134990F2-E05F-4160-9682-5462F0DE5CF1}" srcOrd="3" destOrd="0" presId="urn:microsoft.com/office/officeart/2018/5/layout/IconCircleLabelList"/>
    <dgm:cxn modelId="{4D5177C7-626D-4348-A122-385C5255C2AB}" type="presParOf" srcId="{C10A5F9D-7BE9-4896-BD6F-8A12CB344F88}" destId="{57DE621F-94FC-4036-8AC1-81337D0A1F7B}" srcOrd="5" destOrd="0" presId="urn:microsoft.com/office/officeart/2018/5/layout/IconCircleLabelList"/>
    <dgm:cxn modelId="{D98DD1FB-D8E4-4C8B-9E2E-CCC6210589D7}" type="presParOf" srcId="{C10A5F9D-7BE9-4896-BD6F-8A12CB344F88}" destId="{9B592F11-3ED7-4DD1-8293-F15530D7878F}" srcOrd="6" destOrd="0" presId="urn:microsoft.com/office/officeart/2018/5/layout/IconCircleLabelList"/>
    <dgm:cxn modelId="{1EAE4FF2-CAD9-4B35-809F-48B6C5A9D06B}" type="presParOf" srcId="{9B592F11-3ED7-4DD1-8293-F15530D7878F}" destId="{2851BAE5-3E03-42AA-949E-EF9AE56875A0}" srcOrd="0" destOrd="0" presId="urn:microsoft.com/office/officeart/2018/5/layout/IconCircleLabelList"/>
    <dgm:cxn modelId="{EA8BDCBA-ECE1-4897-9475-1C70416D207C}" type="presParOf" srcId="{9B592F11-3ED7-4DD1-8293-F15530D7878F}" destId="{F4B14D6F-4738-46CF-B654-F1D31A382BC4}" srcOrd="1" destOrd="0" presId="urn:microsoft.com/office/officeart/2018/5/layout/IconCircleLabelList"/>
    <dgm:cxn modelId="{A5181EF0-FD23-43E3-AF2C-FE9A95FA6BE4}" type="presParOf" srcId="{9B592F11-3ED7-4DD1-8293-F15530D7878F}" destId="{DF140AC8-5957-4BA1-86EE-2EB8D6A3483F}" srcOrd="2" destOrd="0" presId="urn:microsoft.com/office/officeart/2018/5/layout/IconCircleLabelList"/>
    <dgm:cxn modelId="{39562D93-BDBA-4B73-823A-C554C4D6E2E2}" type="presParOf" srcId="{9B592F11-3ED7-4DD1-8293-F15530D7878F}" destId="{298E26E4-AC93-4039-8223-15D13CA2C84E}" srcOrd="3" destOrd="0" presId="urn:microsoft.com/office/officeart/2018/5/layout/IconCircleLabelList"/>
    <dgm:cxn modelId="{92770318-21C8-4997-9A66-BEC4853FF18B}" type="presParOf" srcId="{C10A5F9D-7BE9-4896-BD6F-8A12CB344F88}" destId="{5F5A6965-C579-4101-84AE-04E6911F0FFD}" srcOrd="7" destOrd="0" presId="urn:microsoft.com/office/officeart/2018/5/layout/IconCircleLabelList"/>
    <dgm:cxn modelId="{1DCB2FC7-EABF-4E32-8B76-728D4E606F89}" type="presParOf" srcId="{C10A5F9D-7BE9-4896-BD6F-8A12CB344F88}" destId="{2BA0CFC5-7366-44CA-994E-C29727D0DF41}" srcOrd="8" destOrd="0" presId="urn:microsoft.com/office/officeart/2018/5/layout/IconCircleLabelList"/>
    <dgm:cxn modelId="{F89063CB-E358-40A5-AB7C-3DD96A68C7C0}" type="presParOf" srcId="{2BA0CFC5-7366-44CA-994E-C29727D0DF41}" destId="{F3D20C15-1B55-4566-A761-46645B2B3B66}" srcOrd="0" destOrd="0" presId="urn:microsoft.com/office/officeart/2018/5/layout/IconCircleLabelList"/>
    <dgm:cxn modelId="{8DAB525D-FDB0-41ED-A036-FD12E3109CB3}" type="presParOf" srcId="{2BA0CFC5-7366-44CA-994E-C29727D0DF41}" destId="{FE94C4BA-A54C-4ABB-87BB-F5B6B618C742}" srcOrd="1" destOrd="0" presId="urn:microsoft.com/office/officeart/2018/5/layout/IconCircleLabelList"/>
    <dgm:cxn modelId="{0E0F65C1-66BC-48A3-864E-EF80DB038AF0}" type="presParOf" srcId="{2BA0CFC5-7366-44CA-994E-C29727D0DF41}" destId="{48EE500D-990B-49F9-BA27-2B9CABE69C48}" srcOrd="2" destOrd="0" presId="urn:microsoft.com/office/officeart/2018/5/layout/IconCircleLabelList"/>
    <dgm:cxn modelId="{AA2AE078-A5EC-4C37-BA03-F79893B343E6}" type="presParOf" srcId="{2BA0CFC5-7366-44CA-994E-C29727D0DF41}" destId="{81E90A7E-7531-419F-9283-38A1D4ADBEF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2215F1-D87A-4BBC-A9E8-F1BCEDE08BE4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9A8394A-0487-41DD-B419-244E937FBE10}">
      <dgm:prSet/>
      <dgm:spPr/>
      <dgm:t>
        <a:bodyPr/>
        <a:lstStyle/>
        <a:p>
          <a:r>
            <a:rPr lang="en-US"/>
            <a:t>Identify and understand affected groups and their concerns, such as gig workers, part-time workers, etc.</a:t>
          </a:r>
        </a:p>
      </dgm:t>
    </dgm:pt>
    <dgm:pt modelId="{8D4CC968-F939-4E44-99F9-CFA035C48BE7}" type="parTrans" cxnId="{0E208EF2-8D08-4AFC-969C-82E828EA7EEC}">
      <dgm:prSet/>
      <dgm:spPr/>
      <dgm:t>
        <a:bodyPr/>
        <a:lstStyle/>
        <a:p>
          <a:endParaRPr lang="en-US"/>
        </a:p>
      </dgm:t>
    </dgm:pt>
    <dgm:pt modelId="{D0D4208E-9EC2-453E-8F16-590295A90EC8}" type="sibTrans" cxnId="{0E208EF2-8D08-4AFC-969C-82E828EA7EEC}">
      <dgm:prSet/>
      <dgm:spPr/>
      <dgm:t>
        <a:bodyPr/>
        <a:lstStyle/>
        <a:p>
          <a:endParaRPr lang="en-US"/>
        </a:p>
      </dgm:t>
    </dgm:pt>
    <dgm:pt modelId="{550F83F7-885E-4CF3-91A9-24EF34074E9A}">
      <dgm:prSet/>
      <dgm:spPr/>
      <dgm:t>
        <a:bodyPr/>
        <a:lstStyle/>
        <a:p>
          <a:r>
            <a:rPr lang="en-US"/>
            <a:t>Some workers do not have cash to put in plan - Consider base contribution rather than match</a:t>
          </a:r>
        </a:p>
      </dgm:t>
    </dgm:pt>
    <dgm:pt modelId="{BDE31C6D-59E2-43F8-A56C-E4CE2CA97D4F}" type="parTrans" cxnId="{3B3BE3C8-0CF2-4DC3-BA68-5912E4E311A8}">
      <dgm:prSet/>
      <dgm:spPr/>
      <dgm:t>
        <a:bodyPr/>
        <a:lstStyle/>
        <a:p>
          <a:endParaRPr lang="en-US"/>
        </a:p>
      </dgm:t>
    </dgm:pt>
    <dgm:pt modelId="{9E329C20-73CC-4B91-A331-DE6AFC87F589}" type="sibTrans" cxnId="{3B3BE3C8-0CF2-4DC3-BA68-5912E4E311A8}">
      <dgm:prSet/>
      <dgm:spPr/>
      <dgm:t>
        <a:bodyPr/>
        <a:lstStyle/>
        <a:p>
          <a:endParaRPr lang="en-US"/>
        </a:p>
      </dgm:t>
    </dgm:pt>
    <dgm:pt modelId="{4E9D4892-0A3B-43EB-9724-814A2BEC734B}">
      <dgm:prSet/>
      <dgm:spPr/>
      <dgm:t>
        <a:bodyPr/>
        <a:lstStyle/>
        <a:p>
          <a:r>
            <a:rPr lang="en-US"/>
            <a:t>Avoid leakage, but address emergency needs</a:t>
          </a:r>
        </a:p>
      </dgm:t>
    </dgm:pt>
    <dgm:pt modelId="{C838512F-CB5F-43AC-AFE5-22F6D3D3BA39}" type="parTrans" cxnId="{6BD78587-2F65-4BD8-B2FD-45E13C2811F6}">
      <dgm:prSet/>
      <dgm:spPr/>
      <dgm:t>
        <a:bodyPr/>
        <a:lstStyle/>
        <a:p>
          <a:endParaRPr lang="en-US"/>
        </a:p>
      </dgm:t>
    </dgm:pt>
    <dgm:pt modelId="{36106069-7984-42BB-9123-2AE64ED563BE}" type="sibTrans" cxnId="{6BD78587-2F65-4BD8-B2FD-45E13C2811F6}">
      <dgm:prSet/>
      <dgm:spPr/>
      <dgm:t>
        <a:bodyPr/>
        <a:lstStyle/>
        <a:p>
          <a:endParaRPr lang="en-US"/>
        </a:p>
      </dgm:t>
    </dgm:pt>
    <dgm:pt modelId="{D6892A3F-CC4A-406C-AA63-7DACC1485CDF}">
      <dgm:prSet/>
      <dgm:spPr/>
      <dgm:t>
        <a:bodyPr/>
        <a:lstStyle/>
        <a:p>
          <a:r>
            <a:rPr lang="en-US"/>
            <a:t>Consider pooled arrangements, but only with adequate protection of participant rights</a:t>
          </a:r>
        </a:p>
      </dgm:t>
    </dgm:pt>
    <dgm:pt modelId="{6B4BCF9B-F964-4236-9BDC-D9CA79551443}" type="parTrans" cxnId="{780151D8-8FB3-4B8B-B312-E563924E6123}">
      <dgm:prSet/>
      <dgm:spPr/>
      <dgm:t>
        <a:bodyPr/>
        <a:lstStyle/>
        <a:p>
          <a:endParaRPr lang="en-US"/>
        </a:p>
      </dgm:t>
    </dgm:pt>
    <dgm:pt modelId="{B7BB8023-EEAD-4A28-9DBF-7562A49CA871}" type="sibTrans" cxnId="{780151D8-8FB3-4B8B-B312-E563924E6123}">
      <dgm:prSet/>
      <dgm:spPr/>
      <dgm:t>
        <a:bodyPr/>
        <a:lstStyle/>
        <a:p>
          <a:endParaRPr lang="en-US"/>
        </a:p>
      </dgm:t>
    </dgm:pt>
    <dgm:pt modelId="{56E9FF3D-D0DA-B940-B9B4-6414157138D2}">
      <dgm:prSet/>
      <dgm:spPr/>
      <dgm:t>
        <a:bodyPr/>
        <a:lstStyle/>
        <a:p>
          <a:r>
            <a:rPr lang="en-US"/>
            <a:t>Encourage small employers to offer plans with auto enrollment</a:t>
          </a:r>
        </a:p>
      </dgm:t>
    </dgm:pt>
    <dgm:pt modelId="{1A6AFC9E-C61E-2747-92A1-79AED7CE6830}" type="parTrans" cxnId="{03F8164C-E018-2E43-BDAD-F20BCB717FA6}">
      <dgm:prSet/>
      <dgm:spPr/>
    </dgm:pt>
    <dgm:pt modelId="{1E6FC50B-6832-654F-9289-71B65393372D}" type="sibTrans" cxnId="{03F8164C-E018-2E43-BDAD-F20BCB717FA6}">
      <dgm:prSet/>
      <dgm:spPr/>
    </dgm:pt>
    <dgm:pt modelId="{BFE73EBA-26CC-8447-9210-0052C7938411}">
      <dgm:prSet/>
      <dgm:spPr/>
      <dgm:t>
        <a:bodyPr/>
        <a:lstStyle/>
        <a:p>
          <a:r>
            <a:rPr lang="en-US"/>
            <a:t>Consider tax credits</a:t>
          </a:r>
        </a:p>
      </dgm:t>
    </dgm:pt>
    <dgm:pt modelId="{5C9294F4-3EE4-2E4A-B907-EC892D1ADA14}" type="parTrans" cxnId="{AFCB2336-17A3-A143-AE1B-1EE8D4964252}">
      <dgm:prSet/>
      <dgm:spPr/>
    </dgm:pt>
    <dgm:pt modelId="{985892A9-9539-8442-8A31-ACA97DCF9283}" type="sibTrans" cxnId="{AFCB2336-17A3-A143-AE1B-1EE8D4964252}">
      <dgm:prSet/>
      <dgm:spPr/>
    </dgm:pt>
    <dgm:pt modelId="{8291B60E-C043-D947-8773-A5473A798129}" type="pres">
      <dgm:prSet presAssocID="{F82215F1-D87A-4BBC-A9E8-F1BCEDE08BE4}" presName="Name0" presStyleCnt="0">
        <dgm:presLayoutVars>
          <dgm:dir/>
          <dgm:animLvl val="lvl"/>
          <dgm:resizeHandles val="exact"/>
        </dgm:presLayoutVars>
      </dgm:prSet>
      <dgm:spPr/>
    </dgm:pt>
    <dgm:pt modelId="{F03EC84C-8E6E-AE49-BED2-E75A6640907A}" type="pres">
      <dgm:prSet presAssocID="{B9A8394A-0487-41DD-B419-244E937FBE10}" presName="linNode" presStyleCnt="0"/>
      <dgm:spPr/>
    </dgm:pt>
    <dgm:pt modelId="{C3C4778B-8B77-8148-AB82-56AFF101844E}" type="pres">
      <dgm:prSet presAssocID="{B9A8394A-0487-41DD-B419-244E937FBE10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36CFBB87-D6A5-5A46-855C-26D50210107C}" type="pres">
      <dgm:prSet presAssocID="{D0D4208E-9EC2-453E-8F16-590295A90EC8}" presName="sp" presStyleCnt="0"/>
      <dgm:spPr/>
    </dgm:pt>
    <dgm:pt modelId="{D113EE06-8A1F-8A4D-A037-13091CFD7143}" type="pres">
      <dgm:prSet presAssocID="{550F83F7-885E-4CF3-91A9-24EF34074E9A}" presName="linNode" presStyleCnt="0"/>
      <dgm:spPr/>
    </dgm:pt>
    <dgm:pt modelId="{6580C963-9565-804D-A935-94F04537BE75}" type="pres">
      <dgm:prSet presAssocID="{550F83F7-885E-4CF3-91A9-24EF34074E9A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A9C2EE37-FFD5-CA4A-BE4E-484512E1A999}" type="pres">
      <dgm:prSet presAssocID="{9E329C20-73CC-4B91-A331-DE6AFC87F589}" presName="sp" presStyleCnt="0"/>
      <dgm:spPr/>
    </dgm:pt>
    <dgm:pt modelId="{3A1B563E-0594-854F-8B64-B02220941C07}" type="pres">
      <dgm:prSet presAssocID="{4E9D4892-0A3B-43EB-9724-814A2BEC734B}" presName="linNode" presStyleCnt="0"/>
      <dgm:spPr/>
    </dgm:pt>
    <dgm:pt modelId="{6697DD9C-8EB3-954C-9A8A-A98B1E9659AB}" type="pres">
      <dgm:prSet presAssocID="{4E9D4892-0A3B-43EB-9724-814A2BEC734B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959DF1BF-634A-EC4E-94CA-3D9586616725}" type="pres">
      <dgm:prSet presAssocID="{36106069-7984-42BB-9123-2AE64ED563BE}" presName="sp" presStyleCnt="0"/>
      <dgm:spPr/>
    </dgm:pt>
    <dgm:pt modelId="{64CA7095-72B5-6B4F-B683-04C8376A332D}" type="pres">
      <dgm:prSet presAssocID="{D6892A3F-CC4A-406C-AA63-7DACC1485CDF}" presName="linNode" presStyleCnt="0"/>
      <dgm:spPr/>
    </dgm:pt>
    <dgm:pt modelId="{512D2EFD-3413-534E-99E9-4F01726B627A}" type="pres">
      <dgm:prSet presAssocID="{D6892A3F-CC4A-406C-AA63-7DACC1485CDF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A35F41B6-1609-8E4F-8CF6-C8FF9EB650C5}" type="pres">
      <dgm:prSet presAssocID="{B7BB8023-EEAD-4A28-9DBF-7562A49CA871}" presName="sp" presStyleCnt="0"/>
      <dgm:spPr/>
    </dgm:pt>
    <dgm:pt modelId="{22976DCD-A30F-4F4D-86A1-6508FABA9EBF}" type="pres">
      <dgm:prSet presAssocID="{56E9FF3D-D0DA-B940-B9B4-6414157138D2}" presName="linNode" presStyleCnt="0"/>
      <dgm:spPr/>
    </dgm:pt>
    <dgm:pt modelId="{1584349C-FCCA-324D-ADC1-B34AF54AFF00}" type="pres">
      <dgm:prSet presAssocID="{56E9FF3D-D0DA-B940-B9B4-6414157138D2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6355D19F-EFC7-B743-B8D6-D7F96EA76B69}" type="pres">
      <dgm:prSet presAssocID="{1E6FC50B-6832-654F-9289-71B65393372D}" presName="sp" presStyleCnt="0"/>
      <dgm:spPr/>
    </dgm:pt>
    <dgm:pt modelId="{1B8BCAA6-5216-D84D-82B9-4DB1607FAB95}" type="pres">
      <dgm:prSet presAssocID="{BFE73EBA-26CC-8447-9210-0052C7938411}" presName="linNode" presStyleCnt="0"/>
      <dgm:spPr/>
    </dgm:pt>
    <dgm:pt modelId="{B0455FEF-868A-7B49-954E-2197FCB5A20B}" type="pres">
      <dgm:prSet presAssocID="{BFE73EBA-26CC-8447-9210-0052C7938411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5017B019-2D21-7543-B62E-44D13C2B1460}" type="presOf" srcId="{56E9FF3D-D0DA-B940-B9B4-6414157138D2}" destId="{1584349C-FCCA-324D-ADC1-B34AF54AFF00}" srcOrd="0" destOrd="0" presId="urn:microsoft.com/office/officeart/2005/8/layout/vList5"/>
    <dgm:cxn modelId="{AFCB2336-17A3-A143-AE1B-1EE8D4964252}" srcId="{F82215F1-D87A-4BBC-A9E8-F1BCEDE08BE4}" destId="{BFE73EBA-26CC-8447-9210-0052C7938411}" srcOrd="5" destOrd="0" parTransId="{5C9294F4-3EE4-2E4A-B907-EC892D1ADA14}" sibTransId="{985892A9-9539-8442-8A31-ACA97DCF9283}"/>
    <dgm:cxn modelId="{DF01FB3A-5EF6-AF42-AC8A-47BE8B1CE7E7}" type="presOf" srcId="{550F83F7-885E-4CF3-91A9-24EF34074E9A}" destId="{6580C963-9565-804D-A935-94F04537BE75}" srcOrd="0" destOrd="0" presId="urn:microsoft.com/office/officeart/2005/8/layout/vList5"/>
    <dgm:cxn modelId="{7AB1AD3C-DD13-7446-B6BD-1B86B766340A}" type="presOf" srcId="{4E9D4892-0A3B-43EB-9724-814A2BEC734B}" destId="{6697DD9C-8EB3-954C-9A8A-A98B1E9659AB}" srcOrd="0" destOrd="0" presId="urn:microsoft.com/office/officeart/2005/8/layout/vList5"/>
    <dgm:cxn modelId="{D784863E-FF3E-594E-B18C-1C7082D630A5}" type="presOf" srcId="{D6892A3F-CC4A-406C-AA63-7DACC1485CDF}" destId="{512D2EFD-3413-534E-99E9-4F01726B627A}" srcOrd="0" destOrd="0" presId="urn:microsoft.com/office/officeart/2005/8/layout/vList5"/>
    <dgm:cxn modelId="{03F8164C-E018-2E43-BDAD-F20BCB717FA6}" srcId="{F82215F1-D87A-4BBC-A9E8-F1BCEDE08BE4}" destId="{56E9FF3D-D0DA-B940-B9B4-6414157138D2}" srcOrd="4" destOrd="0" parTransId="{1A6AFC9E-C61E-2747-92A1-79AED7CE6830}" sibTransId="{1E6FC50B-6832-654F-9289-71B65393372D}"/>
    <dgm:cxn modelId="{6BD78587-2F65-4BD8-B2FD-45E13C2811F6}" srcId="{F82215F1-D87A-4BBC-A9E8-F1BCEDE08BE4}" destId="{4E9D4892-0A3B-43EB-9724-814A2BEC734B}" srcOrd="2" destOrd="0" parTransId="{C838512F-CB5F-43AC-AFE5-22F6D3D3BA39}" sibTransId="{36106069-7984-42BB-9123-2AE64ED563BE}"/>
    <dgm:cxn modelId="{1C77EF90-1276-EB4D-A3C7-80F83A88C0B1}" type="presOf" srcId="{F82215F1-D87A-4BBC-A9E8-F1BCEDE08BE4}" destId="{8291B60E-C043-D947-8773-A5473A798129}" srcOrd="0" destOrd="0" presId="urn:microsoft.com/office/officeart/2005/8/layout/vList5"/>
    <dgm:cxn modelId="{B65C66A6-27B9-584E-9F3D-B38D9C4F6D4A}" type="presOf" srcId="{B9A8394A-0487-41DD-B419-244E937FBE10}" destId="{C3C4778B-8B77-8148-AB82-56AFF101844E}" srcOrd="0" destOrd="0" presId="urn:microsoft.com/office/officeart/2005/8/layout/vList5"/>
    <dgm:cxn modelId="{3B3BE3C8-0CF2-4DC3-BA68-5912E4E311A8}" srcId="{F82215F1-D87A-4BBC-A9E8-F1BCEDE08BE4}" destId="{550F83F7-885E-4CF3-91A9-24EF34074E9A}" srcOrd="1" destOrd="0" parTransId="{BDE31C6D-59E2-43F8-A56C-E4CE2CA97D4F}" sibTransId="{9E329C20-73CC-4B91-A331-DE6AFC87F589}"/>
    <dgm:cxn modelId="{A6C462D3-BA07-254B-B3D9-F80069F6BDD1}" type="presOf" srcId="{BFE73EBA-26CC-8447-9210-0052C7938411}" destId="{B0455FEF-868A-7B49-954E-2197FCB5A20B}" srcOrd="0" destOrd="0" presId="urn:microsoft.com/office/officeart/2005/8/layout/vList5"/>
    <dgm:cxn modelId="{780151D8-8FB3-4B8B-B312-E563924E6123}" srcId="{F82215F1-D87A-4BBC-A9E8-F1BCEDE08BE4}" destId="{D6892A3F-CC4A-406C-AA63-7DACC1485CDF}" srcOrd="3" destOrd="0" parTransId="{6B4BCF9B-F964-4236-9BDC-D9CA79551443}" sibTransId="{B7BB8023-EEAD-4A28-9DBF-7562A49CA871}"/>
    <dgm:cxn modelId="{0E208EF2-8D08-4AFC-969C-82E828EA7EEC}" srcId="{F82215F1-D87A-4BBC-A9E8-F1BCEDE08BE4}" destId="{B9A8394A-0487-41DD-B419-244E937FBE10}" srcOrd="0" destOrd="0" parTransId="{8D4CC968-F939-4E44-99F9-CFA035C48BE7}" sibTransId="{D0D4208E-9EC2-453E-8F16-590295A90EC8}"/>
    <dgm:cxn modelId="{69DC4EEB-AFAF-A74A-B3C3-26C3079EC83E}" type="presParOf" srcId="{8291B60E-C043-D947-8773-A5473A798129}" destId="{F03EC84C-8E6E-AE49-BED2-E75A6640907A}" srcOrd="0" destOrd="0" presId="urn:microsoft.com/office/officeart/2005/8/layout/vList5"/>
    <dgm:cxn modelId="{B0EA7F78-F44A-3540-B1B1-38EF18992615}" type="presParOf" srcId="{F03EC84C-8E6E-AE49-BED2-E75A6640907A}" destId="{C3C4778B-8B77-8148-AB82-56AFF101844E}" srcOrd="0" destOrd="0" presId="urn:microsoft.com/office/officeart/2005/8/layout/vList5"/>
    <dgm:cxn modelId="{262966E7-AEE8-2449-BD22-46C85168008C}" type="presParOf" srcId="{8291B60E-C043-D947-8773-A5473A798129}" destId="{36CFBB87-D6A5-5A46-855C-26D50210107C}" srcOrd="1" destOrd="0" presId="urn:microsoft.com/office/officeart/2005/8/layout/vList5"/>
    <dgm:cxn modelId="{4F55DD57-4323-5C40-9294-93CE8D36EB33}" type="presParOf" srcId="{8291B60E-C043-D947-8773-A5473A798129}" destId="{D113EE06-8A1F-8A4D-A037-13091CFD7143}" srcOrd="2" destOrd="0" presId="urn:microsoft.com/office/officeart/2005/8/layout/vList5"/>
    <dgm:cxn modelId="{8E0043A3-0430-4844-9C3A-687FB442AFAD}" type="presParOf" srcId="{D113EE06-8A1F-8A4D-A037-13091CFD7143}" destId="{6580C963-9565-804D-A935-94F04537BE75}" srcOrd="0" destOrd="0" presId="urn:microsoft.com/office/officeart/2005/8/layout/vList5"/>
    <dgm:cxn modelId="{0B79D184-466B-BC4C-954C-A2506A9353C7}" type="presParOf" srcId="{8291B60E-C043-D947-8773-A5473A798129}" destId="{A9C2EE37-FFD5-CA4A-BE4E-484512E1A999}" srcOrd="3" destOrd="0" presId="urn:microsoft.com/office/officeart/2005/8/layout/vList5"/>
    <dgm:cxn modelId="{F89DAED9-EDF4-7F46-848D-BE9F4FD9076F}" type="presParOf" srcId="{8291B60E-C043-D947-8773-A5473A798129}" destId="{3A1B563E-0594-854F-8B64-B02220941C07}" srcOrd="4" destOrd="0" presId="urn:microsoft.com/office/officeart/2005/8/layout/vList5"/>
    <dgm:cxn modelId="{519AC4C9-ABEB-7943-B923-CC43D406F0C8}" type="presParOf" srcId="{3A1B563E-0594-854F-8B64-B02220941C07}" destId="{6697DD9C-8EB3-954C-9A8A-A98B1E9659AB}" srcOrd="0" destOrd="0" presId="urn:microsoft.com/office/officeart/2005/8/layout/vList5"/>
    <dgm:cxn modelId="{CFB6BCCA-BE90-8B44-B648-29F53D2501B1}" type="presParOf" srcId="{8291B60E-C043-D947-8773-A5473A798129}" destId="{959DF1BF-634A-EC4E-94CA-3D9586616725}" srcOrd="5" destOrd="0" presId="urn:microsoft.com/office/officeart/2005/8/layout/vList5"/>
    <dgm:cxn modelId="{54EAC80D-7FBE-DD41-B446-AC6589C162E3}" type="presParOf" srcId="{8291B60E-C043-D947-8773-A5473A798129}" destId="{64CA7095-72B5-6B4F-B683-04C8376A332D}" srcOrd="6" destOrd="0" presId="urn:microsoft.com/office/officeart/2005/8/layout/vList5"/>
    <dgm:cxn modelId="{F1414051-7E1C-F349-B5B9-BC695624B4E6}" type="presParOf" srcId="{64CA7095-72B5-6B4F-B683-04C8376A332D}" destId="{512D2EFD-3413-534E-99E9-4F01726B627A}" srcOrd="0" destOrd="0" presId="urn:microsoft.com/office/officeart/2005/8/layout/vList5"/>
    <dgm:cxn modelId="{B0AC8B07-979C-9B42-9A8E-90EBEFB9789B}" type="presParOf" srcId="{8291B60E-C043-D947-8773-A5473A798129}" destId="{A35F41B6-1609-8E4F-8CF6-C8FF9EB650C5}" srcOrd="7" destOrd="0" presId="urn:microsoft.com/office/officeart/2005/8/layout/vList5"/>
    <dgm:cxn modelId="{B1937187-6F7B-0548-9A16-D1BA29C2DA91}" type="presParOf" srcId="{8291B60E-C043-D947-8773-A5473A798129}" destId="{22976DCD-A30F-4F4D-86A1-6508FABA9EBF}" srcOrd="8" destOrd="0" presId="urn:microsoft.com/office/officeart/2005/8/layout/vList5"/>
    <dgm:cxn modelId="{BEF90FF3-FA31-B24B-80C6-A3A4AD1E1789}" type="presParOf" srcId="{22976DCD-A30F-4F4D-86A1-6508FABA9EBF}" destId="{1584349C-FCCA-324D-ADC1-B34AF54AFF00}" srcOrd="0" destOrd="0" presId="urn:microsoft.com/office/officeart/2005/8/layout/vList5"/>
    <dgm:cxn modelId="{CD9824C3-9DE9-B940-B767-6C3C10137952}" type="presParOf" srcId="{8291B60E-C043-D947-8773-A5473A798129}" destId="{6355D19F-EFC7-B743-B8D6-D7F96EA76B69}" srcOrd="9" destOrd="0" presId="urn:microsoft.com/office/officeart/2005/8/layout/vList5"/>
    <dgm:cxn modelId="{C32C2BF0-52CC-2846-922F-E98505031919}" type="presParOf" srcId="{8291B60E-C043-D947-8773-A5473A798129}" destId="{1B8BCAA6-5216-D84D-82B9-4DB1607FAB95}" srcOrd="10" destOrd="0" presId="urn:microsoft.com/office/officeart/2005/8/layout/vList5"/>
    <dgm:cxn modelId="{FE843E9A-BBEF-C84A-9BB8-269B814947B3}" type="presParOf" srcId="{1B8BCAA6-5216-D84D-82B9-4DB1607FAB95}" destId="{B0455FEF-868A-7B49-954E-2197FCB5A20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C3020-5B77-A341-8C89-D4076A48462E}">
      <dsp:nvSpPr>
        <dsp:cNvPr id="0" name=""/>
        <dsp:cNvSpPr/>
      </dsp:nvSpPr>
      <dsp:spPr>
        <a:xfrm>
          <a:off x="0" y="404675"/>
          <a:ext cx="6620255" cy="486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RRG is an informal group.  It consists of 100+ employee benefits lawyers who have been exploring ways to address lagging retirement savings by lower and moderate income workers since 2025.</a:t>
          </a:r>
        </a:p>
      </dsp:txBody>
      <dsp:txXfrm>
        <a:off x="23760" y="428435"/>
        <a:ext cx="6572735" cy="439200"/>
      </dsp:txXfrm>
    </dsp:sp>
    <dsp:sp modelId="{61E93554-EAC9-4B4B-AFA1-7CEE334B0967}">
      <dsp:nvSpPr>
        <dsp:cNvPr id="0" name=""/>
        <dsp:cNvSpPr/>
      </dsp:nvSpPr>
      <dsp:spPr>
        <a:xfrm>
          <a:off x="0" y="928835"/>
          <a:ext cx="6620255" cy="486720"/>
        </a:xfrm>
        <a:prstGeom prst="roundRect">
          <a:avLst/>
        </a:prstGeom>
        <a:solidFill>
          <a:schemeClr val="accent2">
            <a:hueOff val="480451"/>
            <a:satOff val="-510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RRG consists of American College of Employee Benefits Counsel members but is NOT affiliated with the ACEBC</a:t>
          </a:r>
        </a:p>
      </dsp:txBody>
      <dsp:txXfrm>
        <a:off x="23760" y="952595"/>
        <a:ext cx="6572735" cy="439200"/>
      </dsp:txXfrm>
    </dsp:sp>
    <dsp:sp modelId="{9F31C5F4-1268-BB44-93D4-5B7429F8F6DF}">
      <dsp:nvSpPr>
        <dsp:cNvPr id="0" name=""/>
        <dsp:cNvSpPr/>
      </dsp:nvSpPr>
      <dsp:spPr>
        <a:xfrm>
          <a:off x="0" y="1452995"/>
          <a:ext cx="6620255" cy="486720"/>
        </a:xfrm>
        <a:prstGeom prst="roundRect">
          <a:avLst/>
        </a:prstGeom>
        <a:solidFill>
          <a:schemeClr val="accent2">
            <a:hueOff val="960901"/>
            <a:satOff val="-1021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RRG has organized under five (5) subgroups: </a:t>
          </a:r>
        </a:p>
      </dsp:txBody>
      <dsp:txXfrm>
        <a:off x="23760" y="1476755"/>
        <a:ext cx="6572735" cy="439200"/>
      </dsp:txXfrm>
    </dsp:sp>
    <dsp:sp modelId="{3BED3599-CFB8-384E-B1E0-79A34BFB6877}">
      <dsp:nvSpPr>
        <dsp:cNvPr id="0" name=""/>
        <dsp:cNvSpPr/>
      </dsp:nvSpPr>
      <dsp:spPr>
        <a:xfrm>
          <a:off x="0" y="1977155"/>
          <a:ext cx="6620255" cy="486720"/>
        </a:xfrm>
        <a:prstGeom prst="roundRect">
          <a:avLst/>
        </a:prstGeom>
        <a:solidFill>
          <a:schemeClr val="accent2">
            <a:hueOff val="1441352"/>
            <a:satOff val="-1531"/>
            <a:lumOff val="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A.  IRAs</a:t>
          </a:r>
        </a:p>
      </dsp:txBody>
      <dsp:txXfrm>
        <a:off x="23760" y="2000915"/>
        <a:ext cx="6572735" cy="439200"/>
      </dsp:txXfrm>
    </dsp:sp>
    <dsp:sp modelId="{C68BBD50-5ECE-C048-8D71-4B745636D992}">
      <dsp:nvSpPr>
        <dsp:cNvPr id="0" name=""/>
        <dsp:cNvSpPr/>
      </dsp:nvSpPr>
      <dsp:spPr>
        <a:xfrm>
          <a:off x="0" y="2501315"/>
          <a:ext cx="6620255" cy="486720"/>
        </a:xfrm>
        <a:prstGeom prst="roundRect">
          <a:avLst/>
        </a:prstGeom>
        <a:solidFill>
          <a:schemeClr val="accent2">
            <a:hueOff val="1921803"/>
            <a:satOff val="-2041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B.  Defined Contribution plans</a:t>
          </a:r>
        </a:p>
      </dsp:txBody>
      <dsp:txXfrm>
        <a:off x="23760" y="2525075"/>
        <a:ext cx="6572735" cy="439200"/>
      </dsp:txXfrm>
    </dsp:sp>
    <dsp:sp modelId="{46CF91EC-8C39-9646-A753-4FB9E2C51E3D}">
      <dsp:nvSpPr>
        <dsp:cNvPr id="0" name=""/>
        <dsp:cNvSpPr/>
      </dsp:nvSpPr>
      <dsp:spPr>
        <a:xfrm>
          <a:off x="0" y="3025476"/>
          <a:ext cx="6620255" cy="486720"/>
        </a:xfrm>
        <a:prstGeom prst="roundRect">
          <a:avLst/>
        </a:prstGeom>
        <a:solidFill>
          <a:schemeClr val="accent2">
            <a:hueOff val="2402254"/>
            <a:satOff val="-2551"/>
            <a:lumOff val="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C. Defined Benefit plans</a:t>
          </a:r>
        </a:p>
      </dsp:txBody>
      <dsp:txXfrm>
        <a:off x="23760" y="3049236"/>
        <a:ext cx="6572735" cy="439200"/>
      </dsp:txXfrm>
    </dsp:sp>
    <dsp:sp modelId="{8E6E0424-C825-C242-9E79-D689B5650C8A}">
      <dsp:nvSpPr>
        <dsp:cNvPr id="0" name=""/>
        <dsp:cNvSpPr/>
      </dsp:nvSpPr>
      <dsp:spPr>
        <a:xfrm>
          <a:off x="0" y="3549636"/>
          <a:ext cx="6620255" cy="486720"/>
        </a:xfrm>
        <a:prstGeom prst="roundRect">
          <a:avLst/>
        </a:prstGeom>
        <a:solidFill>
          <a:schemeClr val="accent2">
            <a:hueOff val="2882704"/>
            <a:satOff val="-3062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D.  Education</a:t>
          </a:r>
        </a:p>
      </dsp:txBody>
      <dsp:txXfrm>
        <a:off x="23760" y="3573396"/>
        <a:ext cx="6572735" cy="439200"/>
      </dsp:txXfrm>
    </dsp:sp>
    <dsp:sp modelId="{662E0C03-1DD5-6A4D-950B-2D9C2BEF552F}">
      <dsp:nvSpPr>
        <dsp:cNvPr id="0" name=""/>
        <dsp:cNvSpPr/>
      </dsp:nvSpPr>
      <dsp:spPr>
        <a:xfrm>
          <a:off x="0" y="4073796"/>
          <a:ext cx="6620255" cy="486720"/>
        </a:xfrm>
        <a:prstGeom prst="round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E.  Equity</a:t>
          </a:r>
        </a:p>
      </dsp:txBody>
      <dsp:txXfrm>
        <a:off x="23760" y="4097556"/>
        <a:ext cx="6572735" cy="439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A04E3-AA42-2848-BDBC-002FA77763B1}">
      <dsp:nvSpPr>
        <dsp:cNvPr id="0" name=""/>
        <dsp:cNvSpPr/>
      </dsp:nvSpPr>
      <dsp:spPr>
        <a:xfrm>
          <a:off x="0" y="147745"/>
          <a:ext cx="6620255" cy="65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Concerns Include:</a:t>
          </a:r>
        </a:p>
      </dsp:txBody>
      <dsp:txXfrm>
        <a:off x="31984" y="179729"/>
        <a:ext cx="6556287" cy="591232"/>
      </dsp:txXfrm>
    </dsp:sp>
    <dsp:sp modelId="{E4331B74-1DEE-534B-B04B-61ACDC2965F5}">
      <dsp:nvSpPr>
        <dsp:cNvPr id="0" name=""/>
        <dsp:cNvSpPr/>
      </dsp:nvSpPr>
      <dsp:spPr>
        <a:xfrm>
          <a:off x="0" y="883585"/>
          <a:ext cx="6620255" cy="655200"/>
        </a:xfrm>
        <a:prstGeom prst="roundRect">
          <a:avLst/>
        </a:prstGeom>
        <a:solidFill>
          <a:schemeClr val="accent5">
            <a:hueOff val="165528"/>
            <a:satOff val="96"/>
            <a:lumOff val="9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A.  </a:t>
          </a:r>
          <a:r>
            <a:rPr lang="en-US" sz="2800" kern="1200" dirty="0"/>
            <a:t>IRA Rollover Decisions</a:t>
          </a:r>
        </a:p>
      </dsp:txBody>
      <dsp:txXfrm>
        <a:off x="31984" y="915569"/>
        <a:ext cx="6556287" cy="591232"/>
      </dsp:txXfrm>
    </dsp:sp>
    <dsp:sp modelId="{71CFE32A-8483-7241-B2B9-27AAC7ADD10B}">
      <dsp:nvSpPr>
        <dsp:cNvPr id="0" name=""/>
        <dsp:cNvSpPr/>
      </dsp:nvSpPr>
      <dsp:spPr>
        <a:xfrm>
          <a:off x="0" y="1619425"/>
          <a:ext cx="6620255" cy="655200"/>
        </a:xfrm>
        <a:prstGeom prst="roundRect">
          <a:avLst/>
        </a:prstGeom>
        <a:solidFill>
          <a:schemeClr val="accent5">
            <a:hueOff val="331055"/>
            <a:satOff val="192"/>
            <a:lumOff val="18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B.  Avoiding leakage</a:t>
          </a:r>
        </a:p>
      </dsp:txBody>
      <dsp:txXfrm>
        <a:off x="31984" y="1651409"/>
        <a:ext cx="6556287" cy="591232"/>
      </dsp:txXfrm>
    </dsp:sp>
    <dsp:sp modelId="{4EBFBACB-4A7D-B842-83C2-889F43777338}">
      <dsp:nvSpPr>
        <dsp:cNvPr id="0" name=""/>
        <dsp:cNvSpPr/>
      </dsp:nvSpPr>
      <dsp:spPr>
        <a:xfrm>
          <a:off x="0" y="2355265"/>
          <a:ext cx="6620255" cy="655200"/>
        </a:xfrm>
        <a:prstGeom prst="roundRect">
          <a:avLst/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C.  Lack of fiduciary protections with IRAs</a:t>
          </a:r>
        </a:p>
      </dsp:txBody>
      <dsp:txXfrm>
        <a:off x="31984" y="2387249"/>
        <a:ext cx="6556287" cy="591232"/>
      </dsp:txXfrm>
    </dsp:sp>
    <dsp:sp modelId="{F0C273FA-3D72-C741-A070-14B3B122C6DB}">
      <dsp:nvSpPr>
        <dsp:cNvPr id="0" name=""/>
        <dsp:cNvSpPr/>
      </dsp:nvSpPr>
      <dsp:spPr>
        <a:xfrm>
          <a:off x="0" y="3091105"/>
          <a:ext cx="6620255" cy="655200"/>
        </a:xfrm>
        <a:prstGeom prst="roundRect">
          <a:avLst/>
        </a:prstGeom>
        <a:solidFill>
          <a:schemeClr val="accent5">
            <a:hueOff val="662110"/>
            <a:satOff val="384"/>
            <a:lumOff val="37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D.  More regulatory support for IRA owners</a:t>
          </a:r>
        </a:p>
      </dsp:txBody>
      <dsp:txXfrm>
        <a:off x="31984" y="3123089"/>
        <a:ext cx="6556287" cy="591232"/>
      </dsp:txXfrm>
    </dsp:sp>
    <dsp:sp modelId="{42A7B7FC-D6C2-CE44-BF77-A777192997EA}">
      <dsp:nvSpPr>
        <dsp:cNvPr id="0" name=""/>
        <dsp:cNvSpPr/>
      </dsp:nvSpPr>
      <dsp:spPr>
        <a:xfrm>
          <a:off x="0" y="3826945"/>
          <a:ext cx="6620255" cy="655200"/>
        </a:xfrm>
        <a:prstGeom prst="roundRect">
          <a:avLst/>
        </a:prstGeom>
        <a:solidFill>
          <a:schemeClr val="accent5">
            <a:hueOff val="827637"/>
            <a:satOff val="480"/>
            <a:lumOff val="47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E. Escheatment of IRA accounts</a:t>
          </a:r>
        </a:p>
      </dsp:txBody>
      <dsp:txXfrm>
        <a:off x="31984" y="3858929"/>
        <a:ext cx="6556287" cy="591232"/>
      </dsp:txXfrm>
    </dsp:sp>
    <dsp:sp modelId="{E64B0919-D069-0545-99CC-3D5EF93DF134}">
      <dsp:nvSpPr>
        <dsp:cNvPr id="0" name=""/>
        <dsp:cNvSpPr/>
      </dsp:nvSpPr>
      <dsp:spPr>
        <a:xfrm>
          <a:off x="0" y="4562785"/>
          <a:ext cx="6620255" cy="655200"/>
        </a:xfrm>
        <a:prstGeom prst="round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F. High costs (misses the economies of scale)</a:t>
          </a:r>
        </a:p>
      </dsp:txBody>
      <dsp:txXfrm>
        <a:off x="31984" y="4594769"/>
        <a:ext cx="6556287" cy="591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B7F9-D7A7-0646-ABF6-C694DE0A4095}">
      <dsp:nvSpPr>
        <dsp:cNvPr id="0" name=""/>
        <dsp:cNvSpPr/>
      </dsp:nvSpPr>
      <dsp:spPr>
        <a:xfrm>
          <a:off x="3281" y="504027"/>
          <a:ext cx="1776784" cy="1066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Issues:</a:t>
          </a:r>
        </a:p>
      </dsp:txBody>
      <dsp:txXfrm>
        <a:off x="3281" y="504027"/>
        <a:ext cx="1776784" cy="1066070"/>
      </dsp:txXfrm>
    </dsp:sp>
    <dsp:sp modelId="{1191D505-9241-4E4D-A958-01DA1ADC61E6}">
      <dsp:nvSpPr>
        <dsp:cNvPr id="0" name=""/>
        <dsp:cNvSpPr/>
      </dsp:nvSpPr>
      <dsp:spPr>
        <a:xfrm>
          <a:off x="1957744" y="504027"/>
          <a:ext cx="1776784" cy="1066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A.  Lifetime Income </a:t>
          </a:r>
        </a:p>
      </dsp:txBody>
      <dsp:txXfrm>
        <a:off x="1957744" y="504027"/>
        <a:ext cx="1776784" cy="1066070"/>
      </dsp:txXfrm>
    </dsp:sp>
    <dsp:sp modelId="{F1568079-55C0-5F44-9011-6ABA4FDE2921}">
      <dsp:nvSpPr>
        <dsp:cNvPr id="0" name=""/>
        <dsp:cNvSpPr/>
      </dsp:nvSpPr>
      <dsp:spPr>
        <a:xfrm>
          <a:off x="3912207" y="504027"/>
          <a:ext cx="1776784" cy="1066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B.  Spousal Protections</a:t>
          </a:r>
        </a:p>
      </dsp:txBody>
      <dsp:txXfrm>
        <a:off x="3912207" y="504027"/>
        <a:ext cx="1776784" cy="1066070"/>
      </dsp:txXfrm>
    </dsp:sp>
    <dsp:sp modelId="{F9B389C0-1E5C-7347-9D9F-C8D1B6EC6464}">
      <dsp:nvSpPr>
        <dsp:cNvPr id="0" name=""/>
        <dsp:cNvSpPr/>
      </dsp:nvSpPr>
      <dsp:spPr>
        <a:xfrm>
          <a:off x="5866670" y="504027"/>
          <a:ext cx="1776784" cy="1066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C.  Increasing Coverage and Participation Rates</a:t>
          </a:r>
        </a:p>
      </dsp:txBody>
      <dsp:txXfrm>
        <a:off x="5866670" y="504027"/>
        <a:ext cx="1776784" cy="1066070"/>
      </dsp:txXfrm>
    </dsp:sp>
    <dsp:sp modelId="{0459844F-80C9-D74A-A900-0B4AC005578E}">
      <dsp:nvSpPr>
        <dsp:cNvPr id="0" name=""/>
        <dsp:cNvSpPr/>
      </dsp:nvSpPr>
      <dsp:spPr>
        <a:xfrm>
          <a:off x="7821133" y="504027"/>
          <a:ext cx="1776784" cy="1066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D.  Target Date Fund Issues</a:t>
          </a:r>
        </a:p>
      </dsp:txBody>
      <dsp:txXfrm>
        <a:off x="7821133" y="504027"/>
        <a:ext cx="1776784" cy="1066070"/>
      </dsp:txXfrm>
    </dsp:sp>
    <dsp:sp modelId="{780633BE-F50E-BF48-87CB-0DAFE1E6A5D7}">
      <dsp:nvSpPr>
        <dsp:cNvPr id="0" name=""/>
        <dsp:cNvSpPr/>
      </dsp:nvSpPr>
      <dsp:spPr>
        <a:xfrm>
          <a:off x="980513" y="1747776"/>
          <a:ext cx="1776784" cy="1066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E.  Fees</a:t>
          </a:r>
        </a:p>
      </dsp:txBody>
      <dsp:txXfrm>
        <a:off x="980513" y="1747776"/>
        <a:ext cx="1776784" cy="1066070"/>
      </dsp:txXfrm>
    </dsp:sp>
    <dsp:sp modelId="{50A985E4-48CE-F643-9981-DA7A87509483}">
      <dsp:nvSpPr>
        <dsp:cNvPr id="0" name=""/>
        <dsp:cNvSpPr/>
      </dsp:nvSpPr>
      <dsp:spPr>
        <a:xfrm>
          <a:off x="2934976" y="1747776"/>
          <a:ext cx="1776784" cy="1066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F. Investments</a:t>
          </a:r>
        </a:p>
      </dsp:txBody>
      <dsp:txXfrm>
        <a:off x="2934976" y="1747776"/>
        <a:ext cx="1776784" cy="1066070"/>
      </dsp:txXfrm>
    </dsp:sp>
    <dsp:sp modelId="{AB45EA15-84C9-9C4F-8E41-4ECA1A68D8D8}">
      <dsp:nvSpPr>
        <dsp:cNvPr id="0" name=""/>
        <dsp:cNvSpPr/>
      </dsp:nvSpPr>
      <dsp:spPr>
        <a:xfrm>
          <a:off x="4889439" y="1747776"/>
          <a:ext cx="1776784" cy="1066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G. Portability and Leakage</a:t>
          </a:r>
        </a:p>
      </dsp:txBody>
      <dsp:txXfrm>
        <a:off x="4889439" y="1747776"/>
        <a:ext cx="1776784" cy="1066070"/>
      </dsp:txXfrm>
    </dsp:sp>
    <dsp:sp modelId="{DAFDE1D3-2722-0B4E-9E2C-5156C65E82C5}">
      <dsp:nvSpPr>
        <dsp:cNvPr id="0" name=""/>
        <dsp:cNvSpPr/>
      </dsp:nvSpPr>
      <dsp:spPr>
        <a:xfrm>
          <a:off x="6843902" y="1747776"/>
          <a:ext cx="1776784" cy="1066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H. Third Party Recordkeepers</a:t>
          </a:r>
        </a:p>
      </dsp:txBody>
      <dsp:txXfrm>
        <a:off x="6843902" y="1747776"/>
        <a:ext cx="1776784" cy="1066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8A078-276D-3D43-94D9-9562AF675DA2}">
      <dsp:nvSpPr>
        <dsp:cNvPr id="0" name=""/>
        <dsp:cNvSpPr/>
      </dsp:nvSpPr>
      <dsp:spPr>
        <a:xfrm>
          <a:off x="0" y="606"/>
          <a:ext cx="662025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F1684-5480-5B4A-ABC5-29C3E74C2C39}">
      <dsp:nvSpPr>
        <dsp:cNvPr id="0" name=""/>
        <dsp:cNvSpPr/>
      </dsp:nvSpPr>
      <dsp:spPr>
        <a:xfrm>
          <a:off x="0" y="606"/>
          <a:ext cx="6620255" cy="992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Issues for Discussion: </a:t>
          </a:r>
        </a:p>
      </dsp:txBody>
      <dsp:txXfrm>
        <a:off x="0" y="606"/>
        <a:ext cx="6620255" cy="992795"/>
      </dsp:txXfrm>
    </dsp:sp>
    <dsp:sp modelId="{D1FA6640-03B4-EE42-A763-5FB85B14399C}">
      <dsp:nvSpPr>
        <dsp:cNvPr id="0" name=""/>
        <dsp:cNvSpPr/>
      </dsp:nvSpPr>
      <dsp:spPr>
        <a:xfrm>
          <a:off x="0" y="993402"/>
          <a:ext cx="6620255" cy="0"/>
        </a:xfrm>
        <a:prstGeom prst="line">
          <a:avLst/>
        </a:prstGeom>
        <a:solidFill>
          <a:schemeClr val="accent2">
            <a:hueOff val="840789"/>
            <a:satOff val="-893"/>
            <a:lumOff val="686"/>
            <a:alphaOff val="0"/>
          </a:schemeClr>
        </a:solidFill>
        <a:ln w="15875" cap="flat" cmpd="sng" algn="ctr">
          <a:solidFill>
            <a:schemeClr val="accent2">
              <a:hueOff val="840789"/>
              <a:satOff val="-893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E35F4-35DE-8E48-B6A2-64AB0D70F9A7}">
      <dsp:nvSpPr>
        <dsp:cNvPr id="0" name=""/>
        <dsp:cNvSpPr/>
      </dsp:nvSpPr>
      <dsp:spPr>
        <a:xfrm>
          <a:off x="0" y="993402"/>
          <a:ext cx="6620255" cy="992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A.  Dramatic retreat from DB plans—implications for participants</a:t>
          </a:r>
        </a:p>
      </dsp:txBody>
      <dsp:txXfrm>
        <a:off x="0" y="993402"/>
        <a:ext cx="6620255" cy="992795"/>
      </dsp:txXfrm>
    </dsp:sp>
    <dsp:sp modelId="{4B2B873B-1263-C84E-950B-B69154802EEA}">
      <dsp:nvSpPr>
        <dsp:cNvPr id="0" name=""/>
        <dsp:cNvSpPr/>
      </dsp:nvSpPr>
      <dsp:spPr>
        <a:xfrm>
          <a:off x="0" y="1986198"/>
          <a:ext cx="6620255" cy="0"/>
        </a:xfrm>
        <a:prstGeom prst="line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accent2">
              <a:hueOff val="1681577"/>
              <a:satOff val="-178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4349C-869F-9F45-8847-A48F013844AD}">
      <dsp:nvSpPr>
        <dsp:cNvPr id="0" name=""/>
        <dsp:cNvSpPr/>
      </dsp:nvSpPr>
      <dsp:spPr>
        <a:xfrm>
          <a:off x="0" y="1986198"/>
          <a:ext cx="6620255" cy="992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B.  Identify the desirable features</a:t>
          </a:r>
        </a:p>
      </dsp:txBody>
      <dsp:txXfrm>
        <a:off x="0" y="1986198"/>
        <a:ext cx="6620255" cy="992795"/>
      </dsp:txXfrm>
    </dsp:sp>
    <dsp:sp modelId="{188A89BC-F277-3842-9EE6-373DE23A5367}">
      <dsp:nvSpPr>
        <dsp:cNvPr id="0" name=""/>
        <dsp:cNvSpPr/>
      </dsp:nvSpPr>
      <dsp:spPr>
        <a:xfrm>
          <a:off x="0" y="2978993"/>
          <a:ext cx="6620255" cy="0"/>
        </a:xfrm>
        <a:prstGeom prst="line">
          <a:avLst/>
        </a:prstGeom>
        <a:solidFill>
          <a:schemeClr val="accent2">
            <a:hueOff val="2522366"/>
            <a:satOff val="-2679"/>
            <a:lumOff val="2059"/>
            <a:alphaOff val="0"/>
          </a:schemeClr>
        </a:solidFill>
        <a:ln w="15875" cap="flat" cmpd="sng" algn="ctr">
          <a:solidFill>
            <a:schemeClr val="accent2">
              <a:hueOff val="2522366"/>
              <a:satOff val="-2679"/>
              <a:lumOff val="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D1166-8012-C347-A39C-789E476505E1}">
      <dsp:nvSpPr>
        <dsp:cNvPr id="0" name=""/>
        <dsp:cNvSpPr/>
      </dsp:nvSpPr>
      <dsp:spPr>
        <a:xfrm>
          <a:off x="0" y="2978993"/>
          <a:ext cx="6620255" cy="992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C.  Remove problematic features </a:t>
          </a:r>
        </a:p>
      </dsp:txBody>
      <dsp:txXfrm>
        <a:off x="0" y="2978993"/>
        <a:ext cx="6620255" cy="992795"/>
      </dsp:txXfrm>
    </dsp:sp>
    <dsp:sp modelId="{C96890A8-D03E-7548-BFDE-6044BB6527B7}">
      <dsp:nvSpPr>
        <dsp:cNvPr id="0" name=""/>
        <dsp:cNvSpPr/>
      </dsp:nvSpPr>
      <dsp:spPr>
        <a:xfrm>
          <a:off x="0" y="3971789"/>
          <a:ext cx="6620255" cy="0"/>
        </a:xfrm>
        <a:prstGeom prst="line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AA558-E68A-3845-9443-54992D8D3AD2}">
      <dsp:nvSpPr>
        <dsp:cNvPr id="0" name=""/>
        <dsp:cNvSpPr/>
      </dsp:nvSpPr>
      <dsp:spPr>
        <a:xfrm>
          <a:off x="0" y="3971789"/>
          <a:ext cx="6620255" cy="992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D.  Examples: variable annuity plans, market-based cash balance plans</a:t>
          </a:r>
        </a:p>
      </dsp:txBody>
      <dsp:txXfrm>
        <a:off x="0" y="3971789"/>
        <a:ext cx="6620255" cy="992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A7F1B-C03A-48E8-8E63-E10FC01A2536}">
      <dsp:nvSpPr>
        <dsp:cNvPr id="0" name=""/>
        <dsp:cNvSpPr/>
      </dsp:nvSpPr>
      <dsp:spPr>
        <a:xfrm>
          <a:off x="646127" y="97595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8A2C1-EE4D-492A-8C5E-462E75B577FC}">
      <dsp:nvSpPr>
        <dsp:cNvPr id="0" name=""/>
        <dsp:cNvSpPr/>
      </dsp:nvSpPr>
      <dsp:spPr>
        <a:xfrm>
          <a:off x="880127" y="331596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26460-3A7F-4F29-8DE4-142B93A72F08}">
      <dsp:nvSpPr>
        <dsp:cNvPr id="0" name=""/>
        <dsp:cNvSpPr/>
      </dsp:nvSpPr>
      <dsp:spPr>
        <a:xfrm>
          <a:off x="295127" y="153759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Education Group has focused on:</a:t>
          </a:r>
        </a:p>
      </dsp:txBody>
      <dsp:txXfrm>
        <a:off x="295127" y="1537596"/>
        <a:ext cx="1800000" cy="720000"/>
      </dsp:txXfrm>
    </dsp:sp>
    <dsp:sp modelId="{662EE1D9-5891-4224-B74C-331B2CD517C3}">
      <dsp:nvSpPr>
        <dsp:cNvPr id="0" name=""/>
        <dsp:cNvSpPr/>
      </dsp:nvSpPr>
      <dsp:spPr>
        <a:xfrm>
          <a:off x="2761127" y="97595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20131-3B2F-483C-8848-1185D887D133}">
      <dsp:nvSpPr>
        <dsp:cNvPr id="0" name=""/>
        <dsp:cNvSpPr/>
      </dsp:nvSpPr>
      <dsp:spPr>
        <a:xfrm>
          <a:off x="2995127" y="331596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CFEE9-EFFC-4767-89CA-C6ABD725A7CA}">
      <dsp:nvSpPr>
        <dsp:cNvPr id="0" name=""/>
        <dsp:cNvSpPr/>
      </dsp:nvSpPr>
      <dsp:spPr>
        <a:xfrm>
          <a:off x="2410127" y="153759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A.  Financial Literacy</a:t>
          </a:r>
        </a:p>
      </dsp:txBody>
      <dsp:txXfrm>
        <a:off x="2410127" y="1537596"/>
        <a:ext cx="1800000" cy="720000"/>
      </dsp:txXfrm>
    </dsp:sp>
    <dsp:sp modelId="{FD3DAB39-2B64-462B-8A56-14FC7A9FA826}">
      <dsp:nvSpPr>
        <dsp:cNvPr id="0" name=""/>
        <dsp:cNvSpPr/>
      </dsp:nvSpPr>
      <dsp:spPr>
        <a:xfrm>
          <a:off x="4876127" y="97595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75F92-ECCF-4860-AA5D-D982A788E869}">
      <dsp:nvSpPr>
        <dsp:cNvPr id="0" name=""/>
        <dsp:cNvSpPr/>
      </dsp:nvSpPr>
      <dsp:spPr>
        <a:xfrm>
          <a:off x="5110127" y="331596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990F2-E05F-4160-9682-5462F0DE5CF1}">
      <dsp:nvSpPr>
        <dsp:cNvPr id="0" name=""/>
        <dsp:cNvSpPr/>
      </dsp:nvSpPr>
      <dsp:spPr>
        <a:xfrm>
          <a:off x="4525128" y="153759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B. Identifying Non-Conflicted sources of information</a:t>
          </a:r>
        </a:p>
      </dsp:txBody>
      <dsp:txXfrm>
        <a:off x="4525128" y="1537596"/>
        <a:ext cx="1800000" cy="720000"/>
      </dsp:txXfrm>
    </dsp:sp>
    <dsp:sp modelId="{2851BAE5-3E03-42AA-949E-EF9AE56875A0}">
      <dsp:nvSpPr>
        <dsp:cNvPr id="0" name=""/>
        <dsp:cNvSpPr/>
      </dsp:nvSpPr>
      <dsp:spPr>
        <a:xfrm>
          <a:off x="1703627" y="2707596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14D6F-4738-46CF-B654-F1D31A382BC4}">
      <dsp:nvSpPr>
        <dsp:cNvPr id="0" name=""/>
        <dsp:cNvSpPr/>
      </dsp:nvSpPr>
      <dsp:spPr>
        <a:xfrm>
          <a:off x="1937627" y="2941596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E26E4-AC93-4039-8223-15D13CA2C84E}">
      <dsp:nvSpPr>
        <dsp:cNvPr id="0" name=""/>
        <dsp:cNvSpPr/>
      </dsp:nvSpPr>
      <dsp:spPr>
        <a:xfrm>
          <a:off x="1352627" y="414759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C.  Developed draft of materials geared for different stages of life</a:t>
          </a:r>
        </a:p>
      </dsp:txBody>
      <dsp:txXfrm>
        <a:off x="1352627" y="4147596"/>
        <a:ext cx="1800000" cy="720000"/>
      </dsp:txXfrm>
    </dsp:sp>
    <dsp:sp modelId="{F3D20C15-1B55-4566-A761-46645B2B3B66}">
      <dsp:nvSpPr>
        <dsp:cNvPr id="0" name=""/>
        <dsp:cNvSpPr/>
      </dsp:nvSpPr>
      <dsp:spPr>
        <a:xfrm>
          <a:off x="3818628" y="2707596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4C4BA-A54C-4ABB-87BB-F5B6B618C742}">
      <dsp:nvSpPr>
        <dsp:cNvPr id="0" name=""/>
        <dsp:cNvSpPr/>
      </dsp:nvSpPr>
      <dsp:spPr>
        <a:xfrm>
          <a:off x="4052628" y="2941596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90A7E-7531-419F-9283-38A1D4ADBEFA}">
      <dsp:nvSpPr>
        <dsp:cNvPr id="0" name=""/>
        <dsp:cNvSpPr/>
      </dsp:nvSpPr>
      <dsp:spPr>
        <a:xfrm>
          <a:off x="3467628" y="414759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D. How to get materials to public?</a:t>
          </a:r>
        </a:p>
      </dsp:txBody>
      <dsp:txXfrm>
        <a:off x="3467628" y="4147596"/>
        <a:ext cx="180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4778B-8B77-8148-AB82-56AFF101844E}">
      <dsp:nvSpPr>
        <dsp:cNvPr id="0" name=""/>
        <dsp:cNvSpPr/>
      </dsp:nvSpPr>
      <dsp:spPr>
        <a:xfrm>
          <a:off x="2118481" y="1363"/>
          <a:ext cx="2383292" cy="7939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Identify and understand affected groups and their concerns, such as gig workers, part-time workers, etc.</a:t>
          </a:r>
        </a:p>
      </dsp:txBody>
      <dsp:txXfrm>
        <a:off x="2157241" y="40123"/>
        <a:ext cx="2305772" cy="716474"/>
      </dsp:txXfrm>
    </dsp:sp>
    <dsp:sp modelId="{6580C963-9565-804D-A935-94F04537BE75}">
      <dsp:nvSpPr>
        <dsp:cNvPr id="0" name=""/>
        <dsp:cNvSpPr/>
      </dsp:nvSpPr>
      <dsp:spPr>
        <a:xfrm>
          <a:off x="2118481" y="835057"/>
          <a:ext cx="2383292" cy="7939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Some workers do not have cash to put in plan - Consider base contribution rather than match</a:t>
          </a:r>
        </a:p>
      </dsp:txBody>
      <dsp:txXfrm>
        <a:off x="2157241" y="873817"/>
        <a:ext cx="2305772" cy="716474"/>
      </dsp:txXfrm>
    </dsp:sp>
    <dsp:sp modelId="{6697DD9C-8EB3-954C-9A8A-A98B1E9659AB}">
      <dsp:nvSpPr>
        <dsp:cNvPr id="0" name=""/>
        <dsp:cNvSpPr/>
      </dsp:nvSpPr>
      <dsp:spPr>
        <a:xfrm>
          <a:off x="2118481" y="1668751"/>
          <a:ext cx="2383292" cy="7939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Avoid leakage, but address emergency needs</a:t>
          </a:r>
        </a:p>
      </dsp:txBody>
      <dsp:txXfrm>
        <a:off x="2157241" y="1707511"/>
        <a:ext cx="2305772" cy="716474"/>
      </dsp:txXfrm>
    </dsp:sp>
    <dsp:sp modelId="{512D2EFD-3413-534E-99E9-4F01726B627A}">
      <dsp:nvSpPr>
        <dsp:cNvPr id="0" name=""/>
        <dsp:cNvSpPr/>
      </dsp:nvSpPr>
      <dsp:spPr>
        <a:xfrm>
          <a:off x="2118481" y="2502445"/>
          <a:ext cx="2383292" cy="7939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Consider pooled arrangements, but only with adequate protection of participant rights</a:t>
          </a:r>
        </a:p>
      </dsp:txBody>
      <dsp:txXfrm>
        <a:off x="2157241" y="2541205"/>
        <a:ext cx="2305772" cy="716474"/>
      </dsp:txXfrm>
    </dsp:sp>
    <dsp:sp modelId="{1584349C-FCCA-324D-ADC1-B34AF54AFF00}">
      <dsp:nvSpPr>
        <dsp:cNvPr id="0" name=""/>
        <dsp:cNvSpPr/>
      </dsp:nvSpPr>
      <dsp:spPr>
        <a:xfrm>
          <a:off x="2118481" y="3336139"/>
          <a:ext cx="2383292" cy="7939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Encourage small employers to offer plans with auto enrollment</a:t>
          </a:r>
        </a:p>
      </dsp:txBody>
      <dsp:txXfrm>
        <a:off x="2157241" y="3374899"/>
        <a:ext cx="2305772" cy="716474"/>
      </dsp:txXfrm>
    </dsp:sp>
    <dsp:sp modelId="{B0455FEF-868A-7B49-954E-2197FCB5A20B}">
      <dsp:nvSpPr>
        <dsp:cNvPr id="0" name=""/>
        <dsp:cNvSpPr/>
      </dsp:nvSpPr>
      <dsp:spPr>
        <a:xfrm>
          <a:off x="2118481" y="4169833"/>
          <a:ext cx="2383292" cy="7939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Consider tax credits</a:t>
          </a:r>
        </a:p>
      </dsp:txBody>
      <dsp:txXfrm>
        <a:off x="2157241" y="4208593"/>
        <a:ext cx="2305772" cy="716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62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7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86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98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628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763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657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32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8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42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2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8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73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6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8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3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etirementReformGroup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B94F-797C-B6BC-B649-079234705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3984" y="1718637"/>
            <a:ext cx="5837610" cy="1993393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000000"/>
                </a:solidFill>
              </a:rPr>
              <a:t>Improving Retirement Savings of Lower and Moderate Income Workers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7D694-CD37-9C12-C7FE-10BF43DA4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709" y="3593276"/>
            <a:ext cx="5040785" cy="1828799"/>
          </a:xfrm>
        </p:spPr>
        <p:txBody>
          <a:bodyPr anchor="b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900">
                <a:solidFill>
                  <a:srgbClr val="000000"/>
                </a:solidFill>
              </a:rPr>
              <a:t>Update on Work of Retirement Reform Group</a:t>
            </a:r>
          </a:p>
          <a:p>
            <a:pPr>
              <a:lnSpc>
                <a:spcPct val="100000"/>
              </a:lnSpc>
            </a:pPr>
            <a:r>
              <a:rPr lang="en-US" sz="1900">
                <a:solidFill>
                  <a:srgbClr val="000000"/>
                </a:solidFill>
              </a:rPr>
              <a:t>Employee Benefits and Social Insurance Conference</a:t>
            </a:r>
          </a:p>
          <a:p>
            <a:pPr>
              <a:lnSpc>
                <a:spcPct val="100000"/>
              </a:lnSpc>
            </a:pPr>
            <a:r>
              <a:rPr lang="en-US" sz="1900">
                <a:solidFill>
                  <a:srgbClr val="000000"/>
                </a:solidFill>
              </a:rPr>
              <a:t>March 13, 2026</a:t>
            </a:r>
          </a:p>
          <a:p>
            <a:pPr>
              <a:lnSpc>
                <a:spcPct val="100000"/>
              </a:lnSpc>
            </a:pPr>
            <a:r>
              <a:rPr lang="en-US" sz="1900">
                <a:solidFill>
                  <a:srgbClr val="000000"/>
                </a:solidFill>
              </a:rPr>
              <a:t>Maria O’Brien, Boston University School of Law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4A67B-0BA2-F613-2D05-67E168B34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08" y="6101509"/>
            <a:ext cx="1102146" cy="4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42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84EB1-C452-3028-6495-7235FA97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DE4B8-5D7A-6069-61DA-1E571F67F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Disclaimer: </a:t>
            </a:r>
          </a:p>
          <a:p>
            <a:pPr lvl="1"/>
            <a:r>
              <a:rPr lang="en-US"/>
              <a:t>This presentation and the ideas are those of the presenter and not those of the greater RRG or its other members of the group.  </a:t>
            </a:r>
          </a:p>
          <a:p>
            <a:pPr lvl="1"/>
            <a:r>
              <a:rPr lang="en-US"/>
              <a:t>The RRG discussion items do not reflect a consensus viewpoint.  Not all members agree with all ideas. </a:t>
            </a:r>
          </a:p>
          <a:p>
            <a:r>
              <a:rPr lang="en-US"/>
              <a:t>RRG is interested in hearing from others who are working on these and other related concerns.  Have a suggestion for RRG?</a:t>
            </a:r>
          </a:p>
          <a:p>
            <a:pPr lvl="1"/>
            <a:r>
              <a:rPr lang="en-US"/>
              <a:t>Contact email: </a:t>
            </a:r>
            <a:r>
              <a:rPr lang="en-US">
                <a:hlinkClick r:id="rId2"/>
              </a:rPr>
              <a:t>RetirementReformGroup@gmail.com</a:t>
            </a:r>
            <a:r>
              <a:rPr lang="en-US"/>
              <a:t> 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7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E5C56-68D7-9319-AEB3-6FE16953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39" y="675562"/>
            <a:ext cx="4032504" cy="33649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What is the Retirement Reform Group?</a:t>
            </a:r>
            <a:br>
              <a:rPr lang="en-US" sz="3700"/>
            </a:br>
            <a:br>
              <a:rPr lang="en-US" sz="3700"/>
            </a:br>
            <a:br>
              <a:rPr lang="en-US" sz="3700"/>
            </a:br>
            <a:endParaRPr lang="en-US" sz="37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AD4968-2955-8942-0C79-64C75ED57B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534254"/>
              </p:ext>
            </p:extLst>
          </p:nvPr>
        </p:nvGraphicFramePr>
        <p:xfrm>
          <a:off x="4837176" y="1025704"/>
          <a:ext cx="6620256" cy="496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704E308E-756C-0D22-BC8D-2A1C25075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108" y="6101509"/>
            <a:ext cx="1102146" cy="4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9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80BE3-72F8-F4BE-3B1B-64EB2ED81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032504" cy="3364992"/>
          </a:xfrm>
        </p:spPr>
        <p:txBody>
          <a:bodyPr>
            <a:normAutofit/>
          </a:bodyPr>
          <a:lstStyle/>
          <a:p>
            <a:r>
              <a:rPr lang="en-US"/>
              <a:t>IRAs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6A044A-6526-0233-E253-BCF6C9A26E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16058"/>
              </p:ext>
            </p:extLst>
          </p:nvPr>
        </p:nvGraphicFramePr>
        <p:xfrm>
          <a:off x="5065776" y="978408"/>
          <a:ext cx="6620256" cy="53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99C5A62C-06B2-5C26-2427-E4FA0F452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108" y="6101509"/>
            <a:ext cx="1102146" cy="4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2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C575F-9C18-1CCA-F5EE-1C04C25B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Defined Contribution Plans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51A47A-46D1-3C23-DEA5-D5778A9DC6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95333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1F1D1E56-8E33-60D6-C58E-F591EAD9FB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108" y="6101509"/>
            <a:ext cx="1102146" cy="4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6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A95B-EC0E-7AA5-3259-F9F4A5E9E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39" y="89408"/>
            <a:ext cx="4032504" cy="3364992"/>
          </a:xfrm>
        </p:spPr>
        <p:txBody>
          <a:bodyPr>
            <a:normAutofit/>
          </a:bodyPr>
          <a:lstStyle/>
          <a:p>
            <a:r>
              <a:rPr lang="en-US"/>
              <a:t>Defined Benefits Plans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4A3CB7-5774-1E30-A781-3258C08CD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996892"/>
              </p:ext>
            </p:extLst>
          </p:nvPr>
        </p:nvGraphicFramePr>
        <p:xfrm>
          <a:off x="5065776" y="978408"/>
          <a:ext cx="6620256" cy="496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D4A0D316-4021-4890-22C5-0F6669F0DF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108" y="6101509"/>
            <a:ext cx="1102146" cy="4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3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D478-62AE-DA28-7AF0-D9264A85C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16" y="1485"/>
            <a:ext cx="4032504" cy="3364992"/>
          </a:xfrm>
        </p:spPr>
        <p:txBody>
          <a:bodyPr>
            <a:normAutofit/>
          </a:bodyPr>
          <a:lstStyle/>
          <a:p>
            <a:r>
              <a:rPr lang="en-US"/>
              <a:t>EDUCATION GROUP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75B1A2-057C-A8E7-0DF1-99DF0BD7C2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442758"/>
              </p:ext>
            </p:extLst>
          </p:nvPr>
        </p:nvGraphicFramePr>
        <p:xfrm>
          <a:off x="5065776" y="978408"/>
          <a:ext cx="6620256" cy="496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33019F91-E028-BD1E-1A84-7660E6CB32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108" y="6101509"/>
            <a:ext cx="1102146" cy="4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1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7FF1-88F1-88AA-C672-061796416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62" y="1485"/>
            <a:ext cx="4032504" cy="3364992"/>
          </a:xfrm>
        </p:spPr>
        <p:txBody>
          <a:bodyPr>
            <a:normAutofit/>
          </a:bodyPr>
          <a:lstStyle/>
          <a:p>
            <a:r>
              <a:rPr lang="en-US"/>
              <a:t>Equity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2081B7-6CE3-5265-FB16-8E4A4E6CB0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586712"/>
              </p:ext>
            </p:extLst>
          </p:nvPr>
        </p:nvGraphicFramePr>
        <p:xfrm>
          <a:off x="5065776" y="978408"/>
          <a:ext cx="6620256" cy="496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3485E61C-8565-5529-73F3-AABF226549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108" y="6101509"/>
            <a:ext cx="1102146" cy="4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27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Improving Retirement Savings of Lower and Moderate Income Workers</vt:lpstr>
      <vt:lpstr>Notes</vt:lpstr>
      <vt:lpstr>What is the Retirement Reform Group?   </vt:lpstr>
      <vt:lpstr>IRAs</vt:lpstr>
      <vt:lpstr>Defined Contribution Plans</vt:lpstr>
      <vt:lpstr>Defined Benefits Plans</vt:lpstr>
      <vt:lpstr>EDUCATION GROUP</vt:lpstr>
      <vt:lpstr>Equity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O'Brien, Maria</dc:creator>
  <cp:lastModifiedBy>Ballou, David</cp:lastModifiedBy>
  <cp:revision>16</cp:revision>
  <dcterms:created xsi:type="dcterms:W3CDTF">2026-03-02T14:24:56Z</dcterms:created>
  <dcterms:modified xsi:type="dcterms:W3CDTF">2026-03-25T12:46:47Z</dcterms:modified>
</cp:coreProperties>
</file>