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1" r:id="rId2"/>
    <p:sldId id="301" r:id="rId3"/>
    <p:sldId id="272" r:id="rId4"/>
    <p:sldId id="276" r:id="rId5"/>
    <p:sldId id="273" r:id="rId6"/>
    <p:sldId id="278" r:id="rId7"/>
    <p:sldId id="279" r:id="rId8"/>
    <p:sldId id="299" r:id="rId9"/>
    <p:sldId id="300" r:id="rId10"/>
    <p:sldId id="302" r:id="rId11"/>
    <p:sldId id="303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B4"/>
    <a:srgbClr val="005797"/>
    <a:srgbClr val="3D3D3D"/>
    <a:srgbClr val="5C5C5C"/>
    <a:srgbClr val="E4E4E6"/>
    <a:srgbClr val="00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notesMaster" Target="notesMasters/notesMaster1.xml" Id="rId13" /><Relationship Type="http://schemas.openxmlformats.org/officeDocument/2006/relationships/theme" Target="theme/theme1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viewProps" Target="viewProps.xml" Id="rId17" /><Relationship Type="http://schemas.openxmlformats.org/officeDocument/2006/relationships/slide" Target="slides/slide1.xml" Id="rId2" /><Relationship Type="http://schemas.openxmlformats.org/officeDocument/2006/relationships/presProps" Target="pres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gs" Target="tags/tag1.xml" Id="rId15" /><Relationship Type="http://schemas.openxmlformats.org/officeDocument/2006/relationships/slide" Target="slides/slide9.xml" Id="rId10" /><Relationship Type="http://schemas.openxmlformats.org/officeDocument/2006/relationships/tableStyles" Target="tableStyle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handoutMaster" Target="handoutMasters/handoutMaster1.xml" Id="rId14" /><Relationship Type="http://schemas.openxmlformats.org/officeDocument/2006/relationships/customXml" Target="/customXML/item.xml" Id="imanage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E1DF3E-A428-4438-BCA2-A0FCF2F07F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51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5F130-F8B7-42B8-B0FB-D4287C55A4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403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130-F8B7-42B8-B0FB-D4287C55A4C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468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EC92C5A2-5FA3-4D35-8819-03CC4973BC59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4ADB-96ED-42F2-92E7-D97998147EF2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0467-FC60-413A-B1A7-387CB68CBDCD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5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1673-6A27-425C-9C86-BBDD2A857D1E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ea typeface="+mn-ea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ea typeface="+mn-ea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2809-85E5-448C-987F-D88D5E066FA2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0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B769-E55A-4714-AE6C-0087803B2021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ea typeface="+mn-ea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ea typeface="+mn-ea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0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EA5-D1E5-40C4-9FAC-ABE88087E801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6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642F-8F7B-4942-A6A0-8381EE57ACB9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8963-A73D-406E-8EAF-B9B641E686C5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1D7B-0007-4B94-99DB-6ACB514BBE90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5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172-9545-4A18-A4BE-F43E35970D9C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D270-A2CB-4334-8CF1-F3E9381B630C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ACFF-A233-403A-8B6F-AFAD9F9345BD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3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EECC-1D3B-4F6E-A0CB-F9308B20C174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A56-5D0F-4937-93B1-DF351D4F577F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489-AD96-4AF0-ADF0-CBD833350FE6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ED2-127E-4E64-99FF-DED9DF2AE731}" type="datetime1">
              <a:rPr lang="en-US" smtClean="0">
                <a:solidFill>
                  <a:prstClr val="black"/>
                </a:solidFill>
              </a:rPr>
              <a:pPr/>
              <a:t>2/9/2026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5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2BDD215-5105-464F-BAF7-27658E7828AB}" type="datetime1">
              <a:rPr lang="en-US" smtClean="0">
                <a:solidFill>
                  <a:prstClr val="black"/>
                </a:solidFill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2/9/2026</a:t>
            </a:fld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9E6F9D1-047C-4DC9-8CEE-F6D9E2E5C975}" type="slidenum">
              <a:rPr lang="en-US" smtClean="0">
                <a:solidFill>
                  <a:prstClr val="black"/>
                </a:solidFill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51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whitehorn@dilworthlaw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tirementReformGroup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4" y="1905000"/>
            <a:ext cx="5111752" cy="1524000"/>
          </a:xfrm>
        </p:spPr>
        <p:txBody>
          <a:bodyPr/>
          <a:lstStyle/>
          <a:p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TEGE</a:t>
            </a:r>
            <a:br>
              <a:rPr lang="en-US" sz="2400" b="1" dirty="0"/>
            </a:br>
            <a:r>
              <a:rPr lang="en-US" sz="2400" b="1" dirty="0"/>
              <a:t>Joint Council Meeting 2026</a:t>
            </a:r>
            <a:br>
              <a:rPr lang="en-US" sz="2400" b="1" dirty="0"/>
            </a:br>
            <a:r>
              <a:rPr lang="en-US" sz="2400" b="1" dirty="0"/>
              <a:t>Washington, DC</a:t>
            </a:r>
            <a:br>
              <a:rPr lang="en-US" sz="2400" b="1" dirty="0"/>
            </a:br>
            <a:r>
              <a:rPr lang="en-US" sz="2400" b="1" dirty="0"/>
              <a:t>February 25,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5660915" cy="19050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</a:t>
            </a:r>
          </a:p>
          <a:p>
            <a:endParaRPr lang="en-US" sz="3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5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600" dirty="0"/>
              <a:t>Matthew I. Whitehorn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600" dirty="0"/>
              <a:t>Dilworth Paxson LLP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hlinkClick r:id="rId3"/>
              </a:rPr>
              <a:t>mwhitehorn@dilworthlaw.com</a:t>
            </a:r>
            <a:endParaRPr lang="en-US" sz="5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600" dirty="0"/>
              <a:t>(215) 575-7166</a:t>
            </a:r>
          </a:p>
          <a:p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38128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AFD21-8B2E-2454-AC13-65925E76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EA29-700A-00CD-2DAF-FF879BBA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RRG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243E-F78A-B50F-4ADB-9805A80F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Have a suggestion for RRG?</a:t>
            </a:r>
          </a:p>
          <a:p>
            <a:pPr lvl="1"/>
            <a:r>
              <a:rPr lang="en-US" dirty="0"/>
              <a:t>Contact email: </a:t>
            </a:r>
            <a:r>
              <a:rPr lang="en-US" dirty="0">
                <a:hlinkClick r:id="rId2"/>
              </a:rPr>
              <a:t>RetirementReformGroup@gmail.com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87A5E-D5F6-436B-5FA9-54F651C5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BE7D-F3DF-116F-068E-25B9AD6D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299" y="1540938"/>
            <a:ext cx="5111752" cy="1320802"/>
          </a:xfrm>
        </p:spPr>
        <p:txBody>
          <a:bodyPr/>
          <a:lstStyle/>
          <a:p>
            <a:r>
              <a:rPr lang="en-US" sz="3200" dirty="0"/>
              <a:t>DISCLAIMER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ED084-3D86-6735-B86F-57B150216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has been prepared by Dilworth Paxson LLP.  It is provided solely for informational purposes and is not legal advice.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BA9C2-44DC-1C84-9D09-612E4B8D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8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666EC-FFCF-6105-08FE-8AFDA24C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81B7-BD9B-BBE9-32D6-F9EFA546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Retirement Reform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B3FB-B2DE-3F9D-787D-D2BB4A0F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Informal group of Fellows of the American College of Employee Benefits Counsel (not affiliated)</a:t>
            </a:r>
          </a:p>
          <a:p>
            <a:r>
              <a:rPr lang="en-US" dirty="0"/>
              <a:t>RRG members are collaborating to help find and recommend solutions for improving Lower- and Moderate-Income Worker retirement savings</a:t>
            </a:r>
          </a:p>
          <a:p>
            <a:pPr lvl="1"/>
            <a:r>
              <a:rPr lang="en-US" dirty="0"/>
              <a:t>Example: Some members submitted their own comments on the PEP DOL request in 2025</a:t>
            </a:r>
          </a:p>
          <a:p>
            <a:r>
              <a:rPr lang="en-US" dirty="0"/>
              <a:t>Disclaimer: This presentation and the ideas are my own and not those of the greater RRG or its other members of the group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69D73-FECA-3D03-3892-231F856A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5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RRG Exploring Many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Leakage &amp; Portability – not retaining adequate funds for retirement</a:t>
            </a:r>
          </a:p>
          <a:p>
            <a:r>
              <a:rPr lang="en-US" dirty="0"/>
              <a:t>Movement from DB to DC Plans consequences</a:t>
            </a:r>
          </a:p>
          <a:p>
            <a:r>
              <a:rPr lang="en-US" dirty="0"/>
              <a:t>DC plan self-direction-shift to participant risk/responsibility for plan investments</a:t>
            </a:r>
          </a:p>
          <a:p>
            <a:r>
              <a:rPr lang="en-US" dirty="0"/>
              <a:t>High plan administrative fees</a:t>
            </a:r>
          </a:p>
          <a:p>
            <a:r>
              <a:rPr lang="en-US" dirty="0"/>
              <a:t>Lifetime income issues in the absence of DB plans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1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RRG Many Issues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650064"/>
            <a:ext cx="6572248" cy="3318936"/>
          </a:xfrm>
        </p:spPr>
        <p:txBody>
          <a:bodyPr>
            <a:normAutofit/>
          </a:bodyPr>
          <a:lstStyle/>
          <a:p>
            <a:r>
              <a:rPr lang="en-US" dirty="0"/>
              <a:t>Spousal consent issues</a:t>
            </a:r>
          </a:p>
          <a:p>
            <a:r>
              <a:rPr lang="en-US" dirty="0"/>
              <a:t>DB/cash balance plans in the future-volatility</a:t>
            </a:r>
          </a:p>
          <a:p>
            <a:r>
              <a:rPr lang="en-US" dirty="0"/>
              <a:t>IRA insufficiency for future retirement</a:t>
            </a:r>
          </a:p>
          <a:p>
            <a:r>
              <a:rPr lang="en-US" dirty="0"/>
              <a:t>PEPs/PPA as cost-effective alternatives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Potential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438400"/>
            <a:ext cx="7105649" cy="343746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Expand features for long-term/part-time employees </a:t>
            </a:r>
          </a:p>
          <a:p>
            <a:pPr lvl="0"/>
            <a:r>
              <a:rPr lang="en-US" dirty="0"/>
              <a:t>Expand the SECURE 2.0 §103 Saver’s  Match to be  more accessible to lower- &amp;  moderate-income employees</a:t>
            </a:r>
          </a:p>
          <a:p>
            <a:pPr lvl="0"/>
            <a:r>
              <a:rPr lang="en-US" dirty="0"/>
              <a:t>Create a special safe harbor contribution for low-income employees</a:t>
            </a:r>
          </a:p>
          <a:p>
            <a:pPr lvl="0"/>
            <a:r>
              <a:rPr lang="en-US" dirty="0"/>
              <a:t>Create employer tax credits for nonelective contributions to low-and moderate-income employees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Solutions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2438400"/>
            <a:ext cx="7116535" cy="3471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/>
              <a:t>Include independent contractors/gig workers in qualified plans + household workers &amp; caregivers</a:t>
            </a:r>
          </a:p>
          <a:p>
            <a:pPr fontAlgn="auto"/>
            <a:r>
              <a:rPr lang="en-US" dirty="0"/>
              <a:t>Raise </a:t>
            </a:r>
            <a:r>
              <a:rPr lang="en-US"/>
              <a:t>awareness of, and improve, </a:t>
            </a:r>
            <a:r>
              <a:rPr lang="en-US" dirty="0"/>
              <a:t>IRA weaknesses</a:t>
            </a:r>
          </a:p>
          <a:p>
            <a:pPr lvl="1" fontAlgn="auto"/>
            <a:endParaRPr lang="en-US" dirty="0"/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1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Literacy Issues/Education Subgroup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3732" y="2497664"/>
            <a:ext cx="7116535" cy="3471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/>
              <a:t>Increase non-conflicted financial education availability for workers</a:t>
            </a:r>
          </a:p>
          <a:p>
            <a:pPr fontAlgn="auto"/>
            <a:r>
              <a:rPr lang="en-US" dirty="0"/>
              <a:t>Make the public aware that quality educational information that is actually plentiful is accessible from government, non-profit, colleges, professional organizations sources</a:t>
            </a:r>
          </a:p>
          <a:p>
            <a:pPr fontAlgn="auto"/>
            <a:r>
              <a:rPr lang="en-US" dirty="0"/>
              <a:t>Express the importance of savings for retirement more generally</a:t>
            </a:r>
          </a:p>
          <a:p>
            <a:pPr fontAlgn="auto"/>
            <a:r>
              <a:rPr lang="en-US" dirty="0"/>
              <a:t>Place posters about financial literacy  in the workplace</a:t>
            </a:r>
          </a:p>
          <a:p>
            <a:pPr marL="1828800" lvl="4" indent="0" fontAlgn="auto">
              <a:buNone/>
            </a:pPr>
            <a:endParaRPr lang="en-US" dirty="0"/>
          </a:p>
          <a:p>
            <a:pPr lvl="1" fontAlgn="auto"/>
            <a:endParaRPr lang="en-US" dirty="0"/>
          </a:p>
          <a:p>
            <a:pPr lvl="1" fontAlgn="auto"/>
            <a:endParaRPr lang="en-US" dirty="0"/>
          </a:p>
          <a:p>
            <a:pPr fontAlgn="auto"/>
            <a:endParaRPr lang="en-US" dirty="0"/>
          </a:p>
          <a:p>
            <a:pPr lvl="1" fontAlgn="auto"/>
            <a:endParaRPr lang="en-US" dirty="0"/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5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Financial Literacy Issues/Education Subgroup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 attendance at  401(k) plan educational sessions with incentives</a:t>
            </a:r>
          </a:p>
          <a:p>
            <a:r>
              <a:rPr lang="en-US" dirty="0"/>
              <a:t>Have education programs that teach skills and measures to take for improving financial literacy (which can shift based on age/career percentage)</a:t>
            </a:r>
          </a:p>
          <a:p>
            <a:pPr lvl="1"/>
            <a:r>
              <a:rPr lang="en-US" dirty="0"/>
              <a:t>Budget &amp; spending</a:t>
            </a:r>
          </a:p>
          <a:p>
            <a:pPr lvl="1"/>
            <a:r>
              <a:rPr lang="en-US" dirty="0"/>
              <a:t>Managing  earned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3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Financial Literacy Issues/Education Subgroup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Savings &amp; investing – setting goals</a:t>
            </a:r>
          </a:p>
          <a:p>
            <a:pPr lvl="1"/>
            <a:r>
              <a:rPr lang="en-US" dirty="0"/>
              <a:t>Credit &amp; debt</a:t>
            </a:r>
          </a:p>
          <a:p>
            <a:pPr lvl="1"/>
            <a:r>
              <a:rPr lang="en-US" dirty="0"/>
              <a:t>Career planning</a:t>
            </a:r>
          </a:p>
          <a:p>
            <a:pPr lvl="1"/>
            <a:r>
              <a:rPr lang="en-US" dirty="0"/>
              <a:t>Retirement readiness</a:t>
            </a:r>
          </a:p>
          <a:p>
            <a:pPr lvl="1"/>
            <a:r>
              <a:rPr lang="en-US" dirty="0"/>
              <a:t>Legal documents such as a will</a:t>
            </a:r>
          </a:p>
          <a:p>
            <a:pPr lvl="1"/>
            <a:r>
              <a:rPr lang="en-US" dirty="0"/>
              <a:t>Consulting a financial advisor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F9D1-047C-4DC9-8CEE-F6D9E2E5C97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54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Goes Her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ow long does a plaintiff have to file his charge of discrimination?&amp;quot;&quot;/&gt;&lt;property id=&quot;20307&quot; value=&quot;258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.xml><?xml version="1.0" encoding="utf-8"?>
<properties xmlns="http://www.imanage.com/work/xmlschema">
  <documentid>PHL!125448803.1</documentid>
  <senderid>PALUMBOJ</senderid>
  <senderemail>JPALUMBO@DILWORTHLAW.COM</senderemail>
  <lastmodified>2026-02-09T16:12:32.0000000-05:00</lastmodified>
  <database>PHL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7380</TotalTime>
  <Words>451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   TEGE Joint Council Meeting 2026 Washington, DC February 25, 2026</vt:lpstr>
      <vt:lpstr> Retirement Reform Group</vt:lpstr>
      <vt:lpstr> RRG Exploring Many Issues</vt:lpstr>
      <vt:lpstr>RRG Many Issues (continued)</vt:lpstr>
      <vt:lpstr>Many Potential Solutions</vt:lpstr>
      <vt:lpstr>Potential Solutions (continued)</vt:lpstr>
      <vt:lpstr>Financial Literacy Issues/Education Subgroup</vt:lpstr>
      <vt:lpstr>Financial Literacy Issues/Education Subgroup (continued)</vt:lpstr>
      <vt:lpstr>Financial Literacy Issues/Education Subgroup (continued)</vt:lpstr>
      <vt:lpstr>RRG </vt:lpstr>
      <vt:lpstr>DISCLAIMER</vt:lpstr>
    </vt:vector>
  </TitlesOfParts>
  <Company>Steve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Discrimination Lawsuits</dc:title>
  <dc:creator>Steve</dc:creator>
  <cp:lastModifiedBy>Palumbo, Judy</cp:lastModifiedBy>
  <cp:revision>134</cp:revision>
  <cp:lastPrinted>2026-02-09T21:10:39Z</cp:lastPrinted>
  <dcterms:created xsi:type="dcterms:W3CDTF">2008-10-01T19:31:07Z</dcterms:created>
  <dcterms:modified xsi:type="dcterms:W3CDTF">2026-02-09T21:12:32Z</dcterms:modified>
</cp:coreProperties>
</file>